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57"/>
  </p:notesMasterIdLst>
  <p:handoutMasterIdLst>
    <p:handoutMasterId r:id="rId58"/>
  </p:handoutMasterIdLst>
  <p:sldIdLst>
    <p:sldId id="517" r:id="rId3"/>
    <p:sldId id="566" r:id="rId4"/>
    <p:sldId id="563" r:id="rId5"/>
    <p:sldId id="694" r:id="rId6"/>
    <p:sldId id="695" r:id="rId7"/>
    <p:sldId id="696" r:id="rId8"/>
    <p:sldId id="697" r:id="rId9"/>
    <p:sldId id="698" r:id="rId10"/>
    <p:sldId id="699" r:id="rId11"/>
    <p:sldId id="700" r:id="rId12"/>
    <p:sldId id="701" r:id="rId13"/>
    <p:sldId id="702" r:id="rId14"/>
    <p:sldId id="703" r:id="rId15"/>
    <p:sldId id="704" r:id="rId16"/>
    <p:sldId id="705" r:id="rId17"/>
    <p:sldId id="706" r:id="rId18"/>
    <p:sldId id="707" r:id="rId19"/>
    <p:sldId id="708" r:id="rId20"/>
    <p:sldId id="709" r:id="rId21"/>
    <p:sldId id="710" r:id="rId22"/>
    <p:sldId id="711" r:id="rId23"/>
    <p:sldId id="712" r:id="rId24"/>
    <p:sldId id="713" r:id="rId25"/>
    <p:sldId id="714" r:id="rId26"/>
    <p:sldId id="715" r:id="rId27"/>
    <p:sldId id="716" r:id="rId28"/>
    <p:sldId id="717" r:id="rId29"/>
    <p:sldId id="718" r:id="rId30"/>
    <p:sldId id="719" r:id="rId31"/>
    <p:sldId id="720" r:id="rId32"/>
    <p:sldId id="721" r:id="rId33"/>
    <p:sldId id="722" r:id="rId34"/>
    <p:sldId id="723" r:id="rId35"/>
    <p:sldId id="724" r:id="rId36"/>
    <p:sldId id="725" r:id="rId37"/>
    <p:sldId id="726" r:id="rId38"/>
    <p:sldId id="727" r:id="rId39"/>
    <p:sldId id="728" r:id="rId40"/>
    <p:sldId id="686" r:id="rId41"/>
    <p:sldId id="687" r:id="rId42"/>
    <p:sldId id="688" r:id="rId43"/>
    <p:sldId id="689" r:id="rId44"/>
    <p:sldId id="690" r:id="rId45"/>
    <p:sldId id="691" r:id="rId46"/>
    <p:sldId id="692" r:id="rId47"/>
    <p:sldId id="693" r:id="rId48"/>
    <p:sldId id="568" r:id="rId49"/>
    <p:sldId id="274" r:id="rId50"/>
    <p:sldId id="629" r:id="rId51"/>
    <p:sldId id="684" r:id="rId52"/>
    <p:sldId id="628" r:id="rId53"/>
    <p:sldId id="652" r:id="rId54"/>
    <p:sldId id="564" r:id="rId55"/>
    <p:sldId id="492" r:id="rId56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08" autoAdjust="0"/>
    <p:restoredTop sz="89368" autoAdjust="0"/>
  </p:normalViewPr>
  <p:slideViewPr>
    <p:cSldViewPr>
      <p:cViewPr>
        <p:scale>
          <a:sx n="70" d="100"/>
          <a:sy n="70" d="100"/>
        </p:scale>
        <p:origin x="-658" y="-24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-1608" y="-91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040CBE-E3AD-4CB4-BD91-400BBBB808CD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6936A3B-715E-46AC-BD39-71CB0859AE97}">
      <dgm:prSet phldrT="[Text]"/>
      <dgm:spPr/>
      <dgm:t>
        <a:bodyPr/>
        <a:lstStyle/>
        <a:p>
          <a:r>
            <a:rPr lang="en-US" dirty="0" err="1" smtClean="0"/>
            <a:t>Expande</a:t>
          </a:r>
          <a:r>
            <a:rPr lang="en-US" dirty="0" smtClean="0"/>
            <a:t> Coordinate Algebra</a:t>
          </a:r>
          <a:endParaRPr lang="en-US" dirty="0"/>
        </a:p>
      </dgm:t>
    </dgm:pt>
    <dgm:pt modelId="{9E66FF8D-59E4-4839-AB3B-3805FF17936A}" type="parTrans" cxnId="{7F455F1F-6BC6-432D-AED0-A52A7611ACD2}">
      <dgm:prSet/>
      <dgm:spPr/>
      <dgm:t>
        <a:bodyPr/>
        <a:lstStyle/>
        <a:p>
          <a:endParaRPr lang="en-US"/>
        </a:p>
      </dgm:t>
    </dgm:pt>
    <dgm:pt modelId="{61BE6982-CCA9-4244-BEBD-04A5DBC32F7E}" type="sibTrans" cxnId="{7F455F1F-6BC6-432D-AED0-A52A7611ACD2}">
      <dgm:prSet/>
      <dgm:spPr/>
      <dgm:t>
        <a:bodyPr/>
        <a:lstStyle/>
        <a:p>
          <a:endParaRPr lang="en-US"/>
        </a:p>
      </dgm:t>
    </dgm:pt>
    <dgm:pt modelId="{47D6BE66-2192-40C7-9BD6-341C5FEF150B}">
      <dgm:prSet phldrT="[Text]" phldr="1"/>
      <dgm:spPr/>
      <dgm:t>
        <a:bodyPr/>
        <a:lstStyle/>
        <a:p>
          <a:endParaRPr lang="en-US"/>
        </a:p>
      </dgm:t>
    </dgm:pt>
    <dgm:pt modelId="{264B93C4-B246-4741-BE0B-67BB8A6A147C}" type="parTrans" cxnId="{1B212D53-CF3A-4755-A64B-18C8C954BEE9}">
      <dgm:prSet/>
      <dgm:spPr/>
      <dgm:t>
        <a:bodyPr/>
        <a:lstStyle/>
        <a:p>
          <a:endParaRPr lang="en-US"/>
        </a:p>
      </dgm:t>
    </dgm:pt>
    <dgm:pt modelId="{C78A998D-AF30-431C-AEF8-55743BBC4DB4}" type="sibTrans" cxnId="{1B212D53-CF3A-4755-A64B-18C8C954BEE9}">
      <dgm:prSet/>
      <dgm:spPr/>
      <dgm:t>
        <a:bodyPr/>
        <a:lstStyle/>
        <a:p>
          <a:endParaRPr lang="en-US"/>
        </a:p>
      </dgm:t>
    </dgm:pt>
    <dgm:pt modelId="{98250FC4-5317-47CC-B63B-A89726812D9A}">
      <dgm:prSet phldrT="[Text]" phldr="1"/>
      <dgm:spPr/>
      <dgm:t>
        <a:bodyPr/>
        <a:lstStyle/>
        <a:p>
          <a:endParaRPr lang="en-US"/>
        </a:p>
      </dgm:t>
    </dgm:pt>
    <dgm:pt modelId="{E9F58488-BB84-49FA-BB25-8ACCC281A9FE}" type="parTrans" cxnId="{5BD75597-4FA9-4ECC-B5A1-0FAC6108790F}">
      <dgm:prSet/>
      <dgm:spPr/>
      <dgm:t>
        <a:bodyPr/>
        <a:lstStyle/>
        <a:p>
          <a:endParaRPr lang="en-US"/>
        </a:p>
      </dgm:t>
    </dgm:pt>
    <dgm:pt modelId="{3BE5FE14-FADA-4528-9804-1EB4C43C4BB9}" type="sibTrans" cxnId="{5BD75597-4FA9-4ECC-B5A1-0FAC6108790F}">
      <dgm:prSet/>
      <dgm:spPr/>
      <dgm:t>
        <a:bodyPr/>
        <a:lstStyle/>
        <a:p>
          <a:endParaRPr lang="en-US"/>
        </a:p>
      </dgm:t>
    </dgm:pt>
    <dgm:pt modelId="{0A7CA86D-9906-4FBB-994B-1BCCE7F80974}">
      <dgm:prSet phldrT="[Text]"/>
      <dgm:spPr/>
      <dgm:t>
        <a:bodyPr/>
        <a:lstStyle/>
        <a:p>
          <a:endParaRPr lang="en-US"/>
        </a:p>
      </dgm:t>
    </dgm:pt>
    <dgm:pt modelId="{211D2D24-6172-4244-8FDF-C954422690C4}" type="parTrans" cxnId="{FC6C8932-EC4D-418D-B066-5CFF8A7AD59D}">
      <dgm:prSet/>
      <dgm:spPr/>
      <dgm:t>
        <a:bodyPr/>
        <a:lstStyle/>
        <a:p>
          <a:endParaRPr lang="en-US"/>
        </a:p>
      </dgm:t>
    </dgm:pt>
    <dgm:pt modelId="{9967D52B-0C51-4D20-9E0E-A0DDA5779463}" type="sibTrans" cxnId="{FC6C8932-EC4D-418D-B066-5CFF8A7AD59D}">
      <dgm:prSet/>
      <dgm:spPr/>
      <dgm:t>
        <a:bodyPr/>
        <a:lstStyle/>
        <a:p>
          <a:endParaRPr lang="en-US"/>
        </a:p>
      </dgm:t>
    </dgm:pt>
    <dgm:pt modelId="{E181CDC0-5355-4465-A119-035166169D9E}" type="pres">
      <dgm:prSet presAssocID="{B4040CBE-E3AD-4CB4-BD91-400BBBB808CD}" presName="Name0" presStyleCnt="0">
        <dgm:presLayoutVars>
          <dgm:dir/>
          <dgm:animLvl val="lvl"/>
          <dgm:resizeHandles val="exact"/>
        </dgm:presLayoutVars>
      </dgm:prSet>
      <dgm:spPr/>
    </dgm:pt>
    <dgm:pt modelId="{F4E3BCEB-26F5-4B2E-A4C4-3AFA313D8A85}" type="pres">
      <dgm:prSet presAssocID="{B4040CBE-E3AD-4CB4-BD91-400BBBB808CD}" presName="dummy" presStyleCnt="0"/>
      <dgm:spPr/>
    </dgm:pt>
    <dgm:pt modelId="{B754A37E-ECE7-48A8-9179-7AD6F23A2A4A}" type="pres">
      <dgm:prSet presAssocID="{B4040CBE-E3AD-4CB4-BD91-400BBBB808CD}" presName="linH" presStyleCnt="0"/>
      <dgm:spPr/>
    </dgm:pt>
    <dgm:pt modelId="{F1B4ED3B-177D-4E61-8BF2-26591869D560}" type="pres">
      <dgm:prSet presAssocID="{B4040CBE-E3AD-4CB4-BD91-400BBBB808CD}" presName="padding1" presStyleCnt="0"/>
      <dgm:spPr/>
    </dgm:pt>
    <dgm:pt modelId="{2844602F-E412-45CF-B6F6-81914B133C09}" type="pres">
      <dgm:prSet presAssocID="{06936A3B-715E-46AC-BD39-71CB0859AE97}" presName="linV" presStyleCnt="0"/>
      <dgm:spPr/>
    </dgm:pt>
    <dgm:pt modelId="{D5BF222E-0F12-466E-B948-A36DA6C46E97}" type="pres">
      <dgm:prSet presAssocID="{06936A3B-715E-46AC-BD39-71CB0859AE97}" presName="spVertical1" presStyleCnt="0"/>
      <dgm:spPr/>
    </dgm:pt>
    <dgm:pt modelId="{C5D13E5D-134A-4DD9-A53C-689C2BEC0C0E}" type="pres">
      <dgm:prSet presAssocID="{06936A3B-715E-46AC-BD39-71CB0859AE97}" presName="parTx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20F7B9-4A3C-4AF0-97B2-917EB47DB3A3}" type="pres">
      <dgm:prSet presAssocID="{06936A3B-715E-46AC-BD39-71CB0859AE97}" presName="spVertical2" presStyleCnt="0"/>
      <dgm:spPr/>
    </dgm:pt>
    <dgm:pt modelId="{661E014C-C5F8-4853-8901-BB2B06D8BF8F}" type="pres">
      <dgm:prSet presAssocID="{06936A3B-715E-46AC-BD39-71CB0859AE97}" presName="spVertical3" presStyleCnt="0"/>
      <dgm:spPr/>
    </dgm:pt>
    <dgm:pt modelId="{03787D51-AE59-462C-A78A-1393060A9EBA}" type="pres">
      <dgm:prSet presAssocID="{61BE6982-CCA9-4244-BEBD-04A5DBC32F7E}" presName="space" presStyleCnt="0"/>
      <dgm:spPr/>
    </dgm:pt>
    <dgm:pt modelId="{21A34820-3B08-49C6-B6AF-338748F31A41}" type="pres">
      <dgm:prSet presAssocID="{0A7CA86D-9906-4FBB-994B-1BCCE7F80974}" presName="linV" presStyleCnt="0"/>
      <dgm:spPr/>
    </dgm:pt>
    <dgm:pt modelId="{F50FE9A9-D2D3-494E-9EE0-9467DEDC5121}" type="pres">
      <dgm:prSet presAssocID="{0A7CA86D-9906-4FBB-994B-1BCCE7F80974}" presName="spVertical1" presStyleCnt="0"/>
      <dgm:spPr/>
    </dgm:pt>
    <dgm:pt modelId="{2801B075-BDFA-4D0A-B078-45F85C03FC5C}" type="pres">
      <dgm:prSet presAssocID="{0A7CA86D-9906-4FBB-994B-1BCCE7F80974}" presName="parTx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0BD1CC-A1E7-49E0-8ADD-299FD168A2F9}" type="pres">
      <dgm:prSet presAssocID="{0A7CA86D-9906-4FBB-994B-1BCCE7F80974}" presName="spVertical2" presStyleCnt="0"/>
      <dgm:spPr/>
    </dgm:pt>
    <dgm:pt modelId="{3FF77630-CB5E-4779-8054-5FB54E0B917F}" type="pres">
      <dgm:prSet presAssocID="{0A7CA86D-9906-4FBB-994B-1BCCE7F80974}" presName="spVertical3" presStyleCnt="0"/>
      <dgm:spPr/>
    </dgm:pt>
    <dgm:pt modelId="{DCEED6BE-72DC-4B80-8CD0-1B3BBFA01E74}" type="pres">
      <dgm:prSet presAssocID="{9967D52B-0C51-4D20-9E0E-A0DDA5779463}" presName="space" presStyleCnt="0"/>
      <dgm:spPr/>
    </dgm:pt>
    <dgm:pt modelId="{7212DA09-5A70-4D1B-AA32-2B49CFC67C52}" type="pres">
      <dgm:prSet presAssocID="{47D6BE66-2192-40C7-9BD6-341C5FEF150B}" presName="linV" presStyleCnt="0"/>
      <dgm:spPr/>
    </dgm:pt>
    <dgm:pt modelId="{D39452D3-D324-43AB-B96C-384C45FB2795}" type="pres">
      <dgm:prSet presAssocID="{47D6BE66-2192-40C7-9BD6-341C5FEF150B}" presName="spVertical1" presStyleCnt="0"/>
      <dgm:spPr/>
    </dgm:pt>
    <dgm:pt modelId="{F96B0FE7-99A1-4320-AA26-AD7D8B0D0524}" type="pres">
      <dgm:prSet presAssocID="{47D6BE66-2192-40C7-9BD6-341C5FEF150B}" presName="parTx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653809-519B-4C15-B314-AFDD4A101964}" type="pres">
      <dgm:prSet presAssocID="{47D6BE66-2192-40C7-9BD6-341C5FEF150B}" presName="spVertical2" presStyleCnt="0"/>
      <dgm:spPr/>
    </dgm:pt>
    <dgm:pt modelId="{3C790198-92BF-4FD1-824E-3FE485146C7E}" type="pres">
      <dgm:prSet presAssocID="{47D6BE66-2192-40C7-9BD6-341C5FEF150B}" presName="spVertical3" presStyleCnt="0"/>
      <dgm:spPr/>
    </dgm:pt>
    <dgm:pt modelId="{9F9ECF18-ABAC-4871-947B-652306617BDB}" type="pres">
      <dgm:prSet presAssocID="{C78A998D-AF30-431C-AEF8-55743BBC4DB4}" presName="space" presStyleCnt="0"/>
      <dgm:spPr/>
    </dgm:pt>
    <dgm:pt modelId="{0C97F82B-60EF-4A1F-BF7D-0412A1B8E303}" type="pres">
      <dgm:prSet presAssocID="{98250FC4-5317-47CC-B63B-A89726812D9A}" presName="linV" presStyleCnt="0"/>
      <dgm:spPr/>
    </dgm:pt>
    <dgm:pt modelId="{3B4CAB96-EA3E-4783-A1F2-8A8F9A53E156}" type="pres">
      <dgm:prSet presAssocID="{98250FC4-5317-47CC-B63B-A89726812D9A}" presName="spVertical1" presStyleCnt="0"/>
      <dgm:spPr/>
    </dgm:pt>
    <dgm:pt modelId="{14E7E3A0-F51A-4829-93CF-10FA7A3B2B0B}" type="pres">
      <dgm:prSet presAssocID="{98250FC4-5317-47CC-B63B-A89726812D9A}" presName="parTx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2B531A-B247-4C24-ACD9-1E01DB08573B}" type="pres">
      <dgm:prSet presAssocID="{98250FC4-5317-47CC-B63B-A89726812D9A}" presName="spVertical2" presStyleCnt="0"/>
      <dgm:spPr/>
    </dgm:pt>
    <dgm:pt modelId="{6C78BF59-13E2-412E-9D1B-A8B96C61C66F}" type="pres">
      <dgm:prSet presAssocID="{98250FC4-5317-47CC-B63B-A89726812D9A}" presName="spVertical3" presStyleCnt="0"/>
      <dgm:spPr/>
    </dgm:pt>
    <dgm:pt modelId="{EA4B60C5-50E3-4754-95FF-52AB8EF3F350}" type="pres">
      <dgm:prSet presAssocID="{B4040CBE-E3AD-4CB4-BD91-400BBBB808CD}" presName="padding2" presStyleCnt="0"/>
      <dgm:spPr/>
    </dgm:pt>
    <dgm:pt modelId="{5D9C1548-63AA-44D9-B5CE-8EC064D36B81}" type="pres">
      <dgm:prSet presAssocID="{B4040CBE-E3AD-4CB4-BD91-400BBBB808CD}" presName="negArrow" presStyleCnt="0"/>
      <dgm:spPr/>
    </dgm:pt>
    <dgm:pt modelId="{0CF58C9C-CEC9-4072-882D-79626BA538A8}" type="pres">
      <dgm:prSet presAssocID="{B4040CBE-E3AD-4CB4-BD91-400BBBB808CD}" presName="backgroundArrow" presStyleLbl="node1" presStyleIdx="0" presStyleCnt="1"/>
      <dgm:spPr/>
    </dgm:pt>
  </dgm:ptLst>
  <dgm:cxnLst>
    <dgm:cxn modelId="{35016DFE-B9A4-44F6-859C-DF19B9CACAB1}" type="presOf" srcId="{B4040CBE-E3AD-4CB4-BD91-400BBBB808CD}" destId="{E181CDC0-5355-4465-A119-035166169D9E}" srcOrd="0" destOrd="0" presId="urn:microsoft.com/office/officeart/2005/8/layout/hProcess3"/>
    <dgm:cxn modelId="{FB32B33F-7D80-476A-88D8-662793CBA423}" type="presOf" srcId="{06936A3B-715E-46AC-BD39-71CB0859AE97}" destId="{C5D13E5D-134A-4DD9-A53C-689C2BEC0C0E}" srcOrd="0" destOrd="0" presId="urn:microsoft.com/office/officeart/2005/8/layout/hProcess3"/>
    <dgm:cxn modelId="{7F455F1F-6BC6-432D-AED0-A52A7611ACD2}" srcId="{B4040CBE-E3AD-4CB4-BD91-400BBBB808CD}" destId="{06936A3B-715E-46AC-BD39-71CB0859AE97}" srcOrd="0" destOrd="0" parTransId="{9E66FF8D-59E4-4839-AB3B-3805FF17936A}" sibTransId="{61BE6982-CCA9-4244-BEBD-04A5DBC32F7E}"/>
    <dgm:cxn modelId="{1AE5477F-9CBD-4FED-8BA9-EC663AA3A30C}" type="presOf" srcId="{0A7CA86D-9906-4FBB-994B-1BCCE7F80974}" destId="{2801B075-BDFA-4D0A-B078-45F85C03FC5C}" srcOrd="0" destOrd="0" presId="urn:microsoft.com/office/officeart/2005/8/layout/hProcess3"/>
    <dgm:cxn modelId="{E6DE9307-C482-410B-8791-B158D3FEA718}" type="presOf" srcId="{98250FC4-5317-47CC-B63B-A89726812D9A}" destId="{14E7E3A0-F51A-4829-93CF-10FA7A3B2B0B}" srcOrd="0" destOrd="0" presId="urn:microsoft.com/office/officeart/2005/8/layout/hProcess3"/>
    <dgm:cxn modelId="{5BD75597-4FA9-4ECC-B5A1-0FAC6108790F}" srcId="{B4040CBE-E3AD-4CB4-BD91-400BBBB808CD}" destId="{98250FC4-5317-47CC-B63B-A89726812D9A}" srcOrd="3" destOrd="0" parTransId="{E9F58488-BB84-49FA-BB25-8ACCC281A9FE}" sibTransId="{3BE5FE14-FADA-4528-9804-1EB4C43C4BB9}"/>
    <dgm:cxn modelId="{1B212D53-CF3A-4755-A64B-18C8C954BEE9}" srcId="{B4040CBE-E3AD-4CB4-BD91-400BBBB808CD}" destId="{47D6BE66-2192-40C7-9BD6-341C5FEF150B}" srcOrd="2" destOrd="0" parTransId="{264B93C4-B246-4741-BE0B-67BB8A6A147C}" sibTransId="{C78A998D-AF30-431C-AEF8-55743BBC4DB4}"/>
    <dgm:cxn modelId="{FC6C8932-EC4D-418D-B066-5CFF8A7AD59D}" srcId="{B4040CBE-E3AD-4CB4-BD91-400BBBB808CD}" destId="{0A7CA86D-9906-4FBB-994B-1BCCE7F80974}" srcOrd="1" destOrd="0" parTransId="{211D2D24-6172-4244-8FDF-C954422690C4}" sibTransId="{9967D52B-0C51-4D20-9E0E-A0DDA5779463}"/>
    <dgm:cxn modelId="{7B304A79-18EC-43AC-AD8A-93BA609F6365}" type="presOf" srcId="{47D6BE66-2192-40C7-9BD6-341C5FEF150B}" destId="{F96B0FE7-99A1-4320-AA26-AD7D8B0D0524}" srcOrd="0" destOrd="0" presId="urn:microsoft.com/office/officeart/2005/8/layout/hProcess3"/>
    <dgm:cxn modelId="{B4532FAF-B120-46A7-9831-5C4883C58E0B}" type="presParOf" srcId="{E181CDC0-5355-4465-A119-035166169D9E}" destId="{F4E3BCEB-26F5-4B2E-A4C4-3AFA313D8A85}" srcOrd="0" destOrd="0" presId="urn:microsoft.com/office/officeart/2005/8/layout/hProcess3"/>
    <dgm:cxn modelId="{9CDAFEFD-09CA-4D69-86E3-10120BAC42BC}" type="presParOf" srcId="{E181CDC0-5355-4465-A119-035166169D9E}" destId="{B754A37E-ECE7-48A8-9179-7AD6F23A2A4A}" srcOrd="1" destOrd="0" presId="urn:microsoft.com/office/officeart/2005/8/layout/hProcess3"/>
    <dgm:cxn modelId="{F3A285AE-C2E8-4DDB-981E-8403A1B55C60}" type="presParOf" srcId="{B754A37E-ECE7-48A8-9179-7AD6F23A2A4A}" destId="{F1B4ED3B-177D-4E61-8BF2-26591869D560}" srcOrd="0" destOrd="0" presId="urn:microsoft.com/office/officeart/2005/8/layout/hProcess3"/>
    <dgm:cxn modelId="{854ECE04-FF4F-425F-9307-99E9995A88FF}" type="presParOf" srcId="{B754A37E-ECE7-48A8-9179-7AD6F23A2A4A}" destId="{2844602F-E412-45CF-B6F6-81914B133C09}" srcOrd="1" destOrd="0" presId="urn:microsoft.com/office/officeart/2005/8/layout/hProcess3"/>
    <dgm:cxn modelId="{6D899F73-9A23-4823-BBEA-600E6AE6AEF8}" type="presParOf" srcId="{2844602F-E412-45CF-B6F6-81914B133C09}" destId="{D5BF222E-0F12-466E-B948-A36DA6C46E97}" srcOrd="0" destOrd="0" presId="urn:microsoft.com/office/officeart/2005/8/layout/hProcess3"/>
    <dgm:cxn modelId="{0622866C-F827-44F4-81B8-35835AF84641}" type="presParOf" srcId="{2844602F-E412-45CF-B6F6-81914B133C09}" destId="{C5D13E5D-134A-4DD9-A53C-689C2BEC0C0E}" srcOrd="1" destOrd="0" presId="urn:microsoft.com/office/officeart/2005/8/layout/hProcess3"/>
    <dgm:cxn modelId="{B39638B2-E572-4470-BC1C-07FDB4868A6E}" type="presParOf" srcId="{2844602F-E412-45CF-B6F6-81914B133C09}" destId="{BD20F7B9-4A3C-4AF0-97B2-917EB47DB3A3}" srcOrd="2" destOrd="0" presId="urn:microsoft.com/office/officeart/2005/8/layout/hProcess3"/>
    <dgm:cxn modelId="{435AEB0F-A128-4C83-B74E-47DD117EA445}" type="presParOf" srcId="{2844602F-E412-45CF-B6F6-81914B133C09}" destId="{661E014C-C5F8-4853-8901-BB2B06D8BF8F}" srcOrd="3" destOrd="0" presId="urn:microsoft.com/office/officeart/2005/8/layout/hProcess3"/>
    <dgm:cxn modelId="{4DFFE0D9-AA44-4A6B-93E1-FC71D766572F}" type="presParOf" srcId="{B754A37E-ECE7-48A8-9179-7AD6F23A2A4A}" destId="{03787D51-AE59-462C-A78A-1393060A9EBA}" srcOrd="2" destOrd="0" presId="urn:microsoft.com/office/officeart/2005/8/layout/hProcess3"/>
    <dgm:cxn modelId="{3349225A-FF35-4767-ACA2-5040046015A9}" type="presParOf" srcId="{B754A37E-ECE7-48A8-9179-7AD6F23A2A4A}" destId="{21A34820-3B08-49C6-B6AF-338748F31A41}" srcOrd="3" destOrd="0" presId="urn:microsoft.com/office/officeart/2005/8/layout/hProcess3"/>
    <dgm:cxn modelId="{7CEC9555-BF79-4786-805B-3BE23EC855FC}" type="presParOf" srcId="{21A34820-3B08-49C6-B6AF-338748F31A41}" destId="{F50FE9A9-D2D3-494E-9EE0-9467DEDC5121}" srcOrd="0" destOrd="0" presId="urn:microsoft.com/office/officeart/2005/8/layout/hProcess3"/>
    <dgm:cxn modelId="{F119C855-0A35-49D2-B1E0-B188D0CFC5C4}" type="presParOf" srcId="{21A34820-3B08-49C6-B6AF-338748F31A41}" destId="{2801B075-BDFA-4D0A-B078-45F85C03FC5C}" srcOrd="1" destOrd="0" presId="urn:microsoft.com/office/officeart/2005/8/layout/hProcess3"/>
    <dgm:cxn modelId="{410C2D5F-C40F-4929-AD1B-4E9FED0F0CCE}" type="presParOf" srcId="{21A34820-3B08-49C6-B6AF-338748F31A41}" destId="{1A0BD1CC-A1E7-49E0-8ADD-299FD168A2F9}" srcOrd="2" destOrd="0" presId="urn:microsoft.com/office/officeart/2005/8/layout/hProcess3"/>
    <dgm:cxn modelId="{738E4134-54F5-4E32-95EC-7E7F519D4E87}" type="presParOf" srcId="{21A34820-3B08-49C6-B6AF-338748F31A41}" destId="{3FF77630-CB5E-4779-8054-5FB54E0B917F}" srcOrd="3" destOrd="0" presId="urn:microsoft.com/office/officeart/2005/8/layout/hProcess3"/>
    <dgm:cxn modelId="{5F75D686-FADF-40CD-B03A-43DE53E4D50E}" type="presParOf" srcId="{B754A37E-ECE7-48A8-9179-7AD6F23A2A4A}" destId="{DCEED6BE-72DC-4B80-8CD0-1B3BBFA01E74}" srcOrd="4" destOrd="0" presId="urn:microsoft.com/office/officeart/2005/8/layout/hProcess3"/>
    <dgm:cxn modelId="{3396B429-D120-4768-BE28-01E22C09BB9F}" type="presParOf" srcId="{B754A37E-ECE7-48A8-9179-7AD6F23A2A4A}" destId="{7212DA09-5A70-4D1B-AA32-2B49CFC67C52}" srcOrd="5" destOrd="0" presId="urn:microsoft.com/office/officeart/2005/8/layout/hProcess3"/>
    <dgm:cxn modelId="{EFBFEBF2-3687-480E-A884-B3135F8CBFB5}" type="presParOf" srcId="{7212DA09-5A70-4D1B-AA32-2B49CFC67C52}" destId="{D39452D3-D324-43AB-B96C-384C45FB2795}" srcOrd="0" destOrd="0" presId="urn:microsoft.com/office/officeart/2005/8/layout/hProcess3"/>
    <dgm:cxn modelId="{C1539A13-F6A9-4143-9132-C0C762568764}" type="presParOf" srcId="{7212DA09-5A70-4D1B-AA32-2B49CFC67C52}" destId="{F96B0FE7-99A1-4320-AA26-AD7D8B0D0524}" srcOrd="1" destOrd="0" presId="urn:microsoft.com/office/officeart/2005/8/layout/hProcess3"/>
    <dgm:cxn modelId="{0241BDD2-3DBC-46E3-A8DD-CB8E335CC4BE}" type="presParOf" srcId="{7212DA09-5A70-4D1B-AA32-2B49CFC67C52}" destId="{23653809-519B-4C15-B314-AFDD4A101964}" srcOrd="2" destOrd="0" presId="urn:microsoft.com/office/officeart/2005/8/layout/hProcess3"/>
    <dgm:cxn modelId="{A8F9714F-F4BA-43C4-9346-9C44C7C0AD1F}" type="presParOf" srcId="{7212DA09-5A70-4D1B-AA32-2B49CFC67C52}" destId="{3C790198-92BF-4FD1-824E-3FE485146C7E}" srcOrd="3" destOrd="0" presId="urn:microsoft.com/office/officeart/2005/8/layout/hProcess3"/>
    <dgm:cxn modelId="{E65F544B-9B8C-4FA4-8A06-71BEECD8CF0F}" type="presParOf" srcId="{B754A37E-ECE7-48A8-9179-7AD6F23A2A4A}" destId="{9F9ECF18-ABAC-4871-947B-652306617BDB}" srcOrd="6" destOrd="0" presId="urn:microsoft.com/office/officeart/2005/8/layout/hProcess3"/>
    <dgm:cxn modelId="{5652BDBB-EB5C-45D4-B511-9B09F5AE668C}" type="presParOf" srcId="{B754A37E-ECE7-48A8-9179-7AD6F23A2A4A}" destId="{0C97F82B-60EF-4A1F-BF7D-0412A1B8E303}" srcOrd="7" destOrd="0" presId="urn:microsoft.com/office/officeart/2005/8/layout/hProcess3"/>
    <dgm:cxn modelId="{77B7A5FD-7D69-4825-95BC-308B4FCD4B4D}" type="presParOf" srcId="{0C97F82B-60EF-4A1F-BF7D-0412A1B8E303}" destId="{3B4CAB96-EA3E-4783-A1F2-8A8F9A53E156}" srcOrd="0" destOrd="0" presId="urn:microsoft.com/office/officeart/2005/8/layout/hProcess3"/>
    <dgm:cxn modelId="{DD5EB301-267B-40DB-B647-93A81717D343}" type="presParOf" srcId="{0C97F82B-60EF-4A1F-BF7D-0412A1B8E303}" destId="{14E7E3A0-F51A-4829-93CF-10FA7A3B2B0B}" srcOrd="1" destOrd="0" presId="urn:microsoft.com/office/officeart/2005/8/layout/hProcess3"/>
    <dgm:cxn modelId="{5E94AD71-8E4E-4700-8393-0D404922D30E}" type="presParOf" srcId="{0C97F82B-60EF-4A1F-BF7D-0412A1B8E303}" destId="{EB2B531A-B247-4C24-ACD9-1E01DB08573B}" srcOrd="2" destOrd="0" presId="urn:microsoft.com/office/officeart/2005/8/layout/hProcess3"/>
    <dgm:cxn modelId="{0E9C7079-217E-4D88-A945-3943E1D6C9EA}" type="presParOf" srcId="{0C97F82B-60EF-4A1F-BF7D-0412A1B8E303}" destId="{6C78BF59-13E2-412E-9D1B-A8B96C61C66F}" srcOrd="3" destOrd="0" presId="urn:microsoft.com/office/officeart/2005/8/layout/hProcess3"/>
    <dgm:cxn modelId="{37F710F4-07C7-4667-A7AF-579EFBA3D194}" type="presParOf" srcId="{B754A37E-ECE7-48A8-9179-7AD6F23A2A4A}" destId="{EA4B60C5-50E3-4754-95FF-52AB8EF3F350}" srcOrd="8" destOrd="0" presId="urn:microsoft.com/office/officeart/2005/8/layout/hProcess3"/>
    <dgm:cxn modelId="{4420D12B-26EF-4A8F-9D9A-A4F9ACC2F0D1}" type="presParOf" srcId="{B754A37E-ECE7-48A8-9179-7AD6F23A2A4A}" destId="{5D9C1548-63AA-44D9-B5CE-8EC064D36B81}" srcOrd="9" destOrd="0" presId="urn:microsoft.com/office/officeart/2005/8/layout/hProcess3"/>
    <dgm:cxn modelId="{21FA951E-9BE8-44D9-BF5B-FC7A9981B9D5}" type="presParOf" srcId="{B754A37E-ECE7-48A8-9179-7AD6F23A2A4A}" destId="{0CF58C9C-CEC9-4072-882D-79626BA538A8}" srcOrd="10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F58C9C-CEC9-4072-882D-79626BA538A8}">
      <dsp:nvSpPr>
        <dsp:cNvPr id="0" name=""/>
        <dsp:cNvSpPr/>
      </dsp:nvSpPr>
      <dsp:spPr>
        <a:xfrm>
          <a:off x="0" y="686991"/>
          <a:ext cx="8229600" cy="3151979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E7E3A0-F51A-4829-93CF-10FA7A3B2B0B}">
      <dsp:nvSpPr>
        <dsp:cNvPr id="0" name=""/>
        <dsp:cNvSpPr/>
      </dsp:nvSpPr>
      <dsp:spPr>
        <a:xfrm>
          <a:off x="5939938" y="1474986"/>
          <a:ext cx="1466701" cy="15759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0" rIns="0" bIns="2540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5939938" y="1474986"/>
        <a:ext cx="1466701" cy="1575989"/>
      </dsp:txXfrm>
    </dsp:sp>
    <dsp:sp modelId="{F96B0FE7-99A1-4320-AA26-AD7D8B0D0524}">
      <dsp:nvSpPr>
        <dsp:cNvPr id="0" name=""/>
        <dsp:cNvSpPr/>
      </dsp:nvSpPr>
      <dsp:spPr>
        <a:xfrm>
          <a:off x="4179897" y="1474986"/>
          <a:ext cx="1466701" cy="15759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0" rIns="0" bIns="2540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4179897" y="1474986"/>
        <a:ext cx="1466701" cy="1575989"/>
      </dsp:txXfrm>
    </dsp:sp>
    <dsp:sp modelId="{2801B075-BDFA-4D0A-B078-45F85C03FC5C}">
      <dsp:nvSpPr>
        <dsp:cNvPr id="0" name=""/>
        <dsp:cNvSpPr/>
      </dsp:nvSpPr>
      <dsp:spPr>
        <a:xfrm>
          <a:off x="2419856" y="1474986"/>
          <a:ext cx="1466701" cy="15759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0" rIns="0" bIns="2540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2419856" y="1474986"/>
        <a:ext cx="1466701" cy="1575989"/>
      </dsp:txXfrm>
    </dsp:sp>
    <dsp:sp modelId="{C5D13E5D-134A-4DD9-A53C-689C2BEC0C0E}">
      <dsp:nvSpPr>
        <dsp:cNvPr id="0" name=""/>
        <dsp:cNvSpPr/>
      </dsp:nvSpPr>
      <dsp:spPr>
        <a:xfrm>
          <a:off x="659814" y="1474986"/>
          <a:ext cx="1466701" cy="15759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0" rIns="0" bIns="2540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err="1" smtClean="0"/>
            <a:t>Expande</a:t>
          </a:r>
          <a:r>
            <a:rPr lang="en-US" sz="2500" kern="1200" dirty="0" smtClean="0"/>
            <a:t> Coordinate Algebra</a:t>
          </a:r>
          <a:endParaRPr lang="en-US" sz="2500" kern="1200" dirty="0"/>
        </a:p>
      </dsp:txBody>
      <dsp:txXfrm>
        <a:off x="659814" y="1474986"/>
        <a:ext cx="1466701" cy="15759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B7E574-4BFE-41C6-8117-A2B78DD4442A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6C3425-7E1A-4060-8ADF-E67FD37F79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725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8BFA55B-E6B8-4A52-8F7F-9113BA9A45DF}" type="datetimeFigureOut">
              <a:rPr lang="en-US"/>
              <a:pPr>
                <a:defRPr/>
              </a:pPr>
              <a:t>9/23/2013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A95D1F0-FEE0-4171-BBF6-AAD8D6D6DD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0023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 typeface="Arial" pitchFamily="34" charset="0"/>
              <a:buChar char="•"/>
            </a:pPr>
            <a:endParaRPr lang="en-US" sz="1600" dirty="0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6D3B7C-FCA6-4E6D-8A00-283C7B931CEF}" type="slidenum">
              <a:rPr lang="en-US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how this released</a:t>
            </a:r>
            <a:r>
              <a:rPr lang="en-US" baseline="0" dirty="0" smtClean="0"/>
              <a:t> item relates back to the Frameworks for Unit 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1437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39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James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40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James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41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James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42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Brooke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43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Brooke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44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Brooke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45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Brooke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46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James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FontTx/>
              <a:buNone/>
            </a:pPr>
            <a:r>
              <a:rPr lang="en-US" sz="1600" dirty="0" smtClean="0"/>
              <a:t>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James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Font typeface="Arial" pitchFamily="34" charset="0"/>
              <a:buNone/>
            </a:pPr>
            <a:r>
              <a:rPr lang="en-US" sz="1600" smtClean="0"/>
              <a:t>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Brooke</a:t>
            </a:r>
          </a:p>
          <a:p>
            <a:pPr marL="171689" indent="-171689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Brooke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sz="1600" dirty="0" smtClean="0"/>
              <a:t>James &amp; 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98713" y="698500"/>
            <a:ext cx="2225675" cy="1670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11151" y="2520951"/>
            <a:ext cx="6400800" cy="6089968"/>
          </a:xfrm>
        </p:spPr>
        <p:txBody>
          <a:bodyPr>
            <a:normAutofit/>
          </a:bodyPr>
          <a:lstStyle/>
          <a:p>
            <a:pPr marL="0" indent="0">
              <a:buFont typeface="Arial" pitchFamily="34" charset="0"/>
              <a:buNone/>
            </a:pPr>
            <a:r>
              <a:rPr lang="en-US" sz="1600" dirty="0" smtClean="0"/>
              <a:t>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screen should appear</a:t>
            </a:r>
            <a:r>
              <a:rPr lang="en-US" baseline="0" dirty="0" smtClean="0"/>
              <a:t> when you select Comprehensive Course 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9072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fully interactive page will provide teachers with ease</a:t>
            </a:r>
            <a:r>
              <a:rPr lang="en-US" baseline="0" dirty="0" smtClean="0"/>
              <a:t> of access to the information that they need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761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 sections are designed</a:t>
            </a:r>
            <a:r>
              <a:rPr lang="en-US" baseline="0" dirty="0" smtClean="0"/>
              <a:t> to tie together many other areas of support offered by GADOE and other states implementing CCSS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966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Follow the Task section, teachers will</a:t>
            </a:r>
            <a:r>
              <a:rPr lang="en-US" baseline="0" dirty="0" smtClean="0"/>
              <a:t> find detailed information in the FAL section with examples and links to videos of teachers using FALs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6578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estimating a line of best fit it is easier to see how the slope</a:t>
            </a:r>
            <a:r>
              <a:rPr lang="en-US" baseline="0" dirty="0" smtClean="0"/>
              <a:t> is close to -0.5 making it a plausible distractor for students who are unclear about the difference between slope and correlation coefficient.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056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you looked at this example with your students</a:t>
            </a:r>
            <a:r>
              <a:rPr lang="en-US" baseline="0" dirty="0" smtClean="0"/>
              <a:t> and they understood the “strength” of correlation as r approaches 1 or -1, the released item would be fairly accessible to them.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920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55722-A9B4-4540-80DC-D13700BA2660}" type="datetimeFigureOut">
              <a:rPr lang="en-US"/>
              <a:pPr>
                <a:defRPr/>
              </a:pPr>
              <a:t>9/23/2013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F07CB-545B-4FAC-B891-1A08A2F46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816B7-0D84-4394-A043-0DCB5CE3AA5C}" type="datetimeFigureOut">
              <a:rPr lang="en-US"/>
              <a:pPr>
                <a:defRPr/>
              </a:pPr>
              <a:t>9/23/2013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07065-8CE4-4038-BC35-61F26DB01A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012BF-B209-4445-A89E-7FB2872DF2C2}" type="datetimeFigureOut">
              <a:rPr lang="en-US"/>
              <a:pPr>
                <a:defRPr/>
              </a:pPr>
              <a:t>9/23/2013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BF901-778F-42D2-96F1-EE232143EF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455722-A9B4-4540-80DC-D13700BA2660}" type="datetimeFigureOut">
              <a:rPr lang="en-US" smtClean="0"/>
              <a:pPr>
                <a:defRPr/>
              </a:pPr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3F07CB-545B-4FAC-B891-1A08A2F46C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465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DEA37E-02F4-436F-B890-43226EA9BC48}" type="datetimeFigureOut">
              <a:rPr lang="en-US" smtClean="0"/>
              <a:pPr>
                <a:defRPr/>
              </a:pPr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1DF973-4913-44A9-9C34-A61CF21E5BF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1411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B13896-3AA0-4CBF-85BE-631E084B481C}" type="datetimeFigureOut">
              <a:rPr lang="en-US" smtClean="0"/>
              <a:pPr>
                <a:defRPr/>
              </a:pPr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4266F-16A2-4AC8-BB72-898D524891F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6453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89684E-17FA-4239-9274-27CFEAB3FE03}" type="datetimeFigureOut">
              <a:rPr lang="en-US" smtClean="0"/>
              <a:pPr>
                <a:defRPr/>
              </a:pPr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409FD-1D34-4EA1-B4AC-9E903D4A81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319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C10DB1-01DA-48AB-9F99-ED40CAF55822}" type="datetimeFigureOut">
              <a:rPr lang="en-US" smtClean="0"/>
              <a:pPr>
                <a:defRPr/>
              </a:pPr>
              <a:t>9/23/2013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1A8B44-C7F6-48F5-9D01-AE3DE2A37F5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319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18A3CD-D1C9-4338-ABAD-0400F9611BF0}" type="datetimeFigureOut">
              <a:rPr lang="en-US" smtClean="0"/>
              <a:pPr>
                <a:defRPr/>
              </a:pPr>
              <a:t>9/23/2013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BA01B3-E892-48D1-AF7E-F96D70C8AE0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3612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BEC5DE-46E0-4CDD-A166-C18890698598}" type="datetimeFigureOut">
              <a:rPr lang="en-US" smtClean="0"/>
              <a:pPr>
                <a:defRPr/>
              </a:pPr>
              <a:t>9/23/2013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B03018-FBDC-4249-B70B-B943AF8D955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4494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EC98BA-D25F-4645-A181-4814D9AEB050}" type="datetimeFigureOut">
              <a:rPr lang="en-US" smtClean="0"/>
              <a:pPr>
                <a:defRPr/>
              </a:pPr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66AFF-E9D9-443A-923A-85F26677260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548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EA37E-02F4-436F-B890-43226EA9BC48}" type="datetimeFigureOut">
              <a:rPr lang="en-US"/>
              <a:pPr>
                <a:defRPr/>
              </a:pPr>
              <a:t>9/23/2013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DF973-4913-44A9-9C34-A61CF21E5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C8E991-BE1E-4D08-BF69-14E62227E662}" type="datetimeFigureOut">
              <a:rPr lang="en-US" smtClean="0"/>
              <a:pPr>
                <a:defRPr/>
              </a:pPr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010406-228F-4845-A5BA-BC6CB64278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9251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3816B7-0D84-4394-A043-0DCB5CE3AA5C}" type="datetimeFigureOut">
              <a:rPr lang="en-US" smtClean="0"/>
              <a:pPr>
                <a:defRPr/>
              </a:pPr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807065-8CE4-4038-BC35-61F26DB01A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3412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D012BF-B209-4445-A89E-7FB2872DF2C2}" type="datetimeFigureOut">
              <a:rPr lang="en-US" smtClean="0"/>
              <a:pPr>
                <a:defRPr/>
              </a:pPr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CBF901-778F-42D2-96F1-EE232143EF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30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13896-3AA0-4CBF-85BE-631E084B481C}" type="datetimeFigureOut">
              <a:rPr lang="en-US"/>
              <a:pPr>
                <a:defRPr/>
              </a:pPr>
              <a:t>9/23/2013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4266F-16A2-4AC8-BB72-898D52489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9684E-17FA-4239-9274-27CFEAB3FE03}" type="datetimeFigureOut">
              <a:rPr lang="en-US"/>
              <a:pPr>
                <a:defRPr/>
              </a:pPr>
              <a:t>9/23/2013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409FD-1D34-4EA1-B4AC-9E903D4A81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10DB1-01DA-48AB-9F99-ED40CAF55822}" type="datetimeFigureOut">
              <a:rPr lang="en-US"/>
              <a:pPr>
                <a:defRPr/>
              </a:pPr>
              <a:t>9/23/2013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A8B44-C7F6-48F5-9D01-AE3DE2A37F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8A3CD-D1C9-4338-ABAD-0400F9611BF0}" type="datetimeFigureOut">
              <a:rPr lang="en-US"/>
              <a:pPr>
                <a:defRPr/>
              </a:pPr>
              <a:t>9/23/2013</a:t>
            </a:fld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A01B3-E892-48D1-AF7E-F96D70C8AE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EC5DE-46E0-4CDD-A166-C18890698598}" type="datetimeFigureOut">
              <a:rPr lang="en-US"/>
              <a:pPr>
                <a:defRPr/>
              </a:pPr>
              <a:t>9/23/2013</a:t>
            </a:fld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03018-FBDC-4249-B70B-B943AF8D95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C98BA-D25F-4645-A181-4814D9AEB050}" type="datetimeFigureOut">
              <a:rPr lang="en-US"/>
              <a:pPr>
                <a:defRPr/>
              </a:pPr>
              <a:t>9/23/2013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66AFF-E9D9-443A-923A-85F2667726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8E991-BE1E-4D08-BF69-14E62227E662}" type="datetimeFigureOut">
              <a:rPr lang="en-US"/>
              <a:pPr>
                <a:defRPr/>
              </a:pPr>
              <a:t>9/23/2013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10406-228F-4845-A5BA-BC6CB64278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GaDOE_PPT_bg_charcoal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35635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9C4ACAD-39EC-4D44-8A87-53D2DB3E8137}" type="datetimeFigureOut">
              <a:rPr lang="en-US"/>
              <a:pPr>
                <a:defRPr/>
              </a:pPr>
              <a:t>9/23/2013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177AB964-1A21-4543-97AC-CDD79CDC97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9C4ACAD-39EC-4D44-8A87-53D2DB3E8137}" type="datetimeFigureOut">
              <a:rPr lang="en-US" smtClean="0"/>
              <a:pPr>
                <a:defRPr/>
              </a:pPr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7AB964-1A21-4543-97AC-CDD79CDC975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347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bkline@doe.k12.ga.us" TargetMode="External"/><Relationship Id="rId4" Type="http://schemas.openxmlformats.org/officeDocument/2006/relationships/hyperlink" Target="mailto:jpratt@doe.k12.ga.us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eorgiastandards.org/Common-Core/Pages/Math-9-12.aspx" TargetMode="External"/><Relationship Id="rId3" Type="http://schemas.openxmlformats.org/officeDocument/2006/relationships/diagramLayout" Target="../diagrams/layout1.xml"/><Relationship Id="rId7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georgiastandards.org/Common-Core/Common%20Core%20Frameworks/CCGPS_Math_9-12_CoorAlgebra_Comprehensive_Course_Overview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doe.org/Curriculum-Instruction-and-Assessment/Assessment/Documents/Coordinate%20Algebra%20Released%20Items%20Commentary.pdf" TargetMode="External"/><Relationship Id="rId2" Type="http://schemas.openxmlformats.org/officeDocument/2006/relationships/hyperlink" Target="http://www.gadoe.org/Curriculum-Instruction-and-Assessment/Assessment/Documents/Coordinate%20Algebra%20Released%20Items%20Booklet.pdf" TargetMode="Externa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hyperlink" Target="http://www.amstat.org/education/btg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orgiastandards.org/" TargetMode="Externa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hyperlink" Target="http://www.amstat.org/education/btg/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hyperlink" Target="http://www.amstat.org/education/btg/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2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2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hyperlink" Target="http://www.redcrossblood.org/learn-about-blood/blood-types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orgiastandards.org/Common-Core/Pages/Math-PL-Sessions.aspx" TargetMode="Externa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georgiastandards.org/Common-Core/Pages/Mathematics-Formative-Assessment-Lessons-Videos.aspx" TargetMode="External"/><Relationship Id="rId5" Type="http://schemas.openxmlformats.org/officeDocument/2006/relationships/hyperlink" Target="https://www.georgiastandards.org/Common-Core/Pages/Math-9-12.aspx" TargetMode="External"/><Relationship Id="rId4" Type="http://schemas.openxmlformats.org/officeDocument/2006/relationships/hyperlink" Target="http://ccgpsmathematics9-8.wikispaces.com/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restandards.org/" TargetMode="External"/><Relationship Id="rId13" Type="http://schemas.openxmlformats.org/officeDocument/2006/relationships/hyperlink" Target="http://www.ccsstoolbox.org/" TargetMode="External"/><Relationship Id="rId3" Type="http://schemas.openxmlformats.org/officeDocument/2006/relationships/hyperlink" Target="http://bit.ly/RwWTdc" TargetMode="External"/><Relationship Id="rId7" Type="http://schemas.openxmlformats.org/officeDocument/2006/relationships/hyperlink" Target="http://www.ccsstoolbox.com/" TargetMode="External"/><Relationship Id="rId12" Type="http://schemas.openxmlformats.org/officeDocument/2006/relationships/hyperlink" Target="http://illustrativemathematics.org/" TargetMode="External"/><Relationship Id="rId17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6" Type="http://schemas.openxmlformats.org/officeDocument/2006/relationships/hyperlink" Target="http://bit.ly/OoyaK5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mathematicsvisionproject.org/index.html" TargetMode="External"/><Relationship Id="rId11" Type="http://schemas.openxmlformats.org/officeDocument/2006/relationships/hyperlink" Target="http://www.map.mathshell.org.uk/materials/index.php" TargetMode="External"/><Relationship Id="rId5" Type="http://schemas.openxmlformats.org/officeDocument/2006/relationships/hyperlink" Target="http://www.illustrativemathematics.org/" TargetMode="External"/><Relationship Id="rId15" Type="http://schemas.openxmlformats.org/officeDocument/2006/relationships/hyperlink" Target="http://www.parcconline.org/" TargetMode="External"/><Relationship Id="rId10" Type="http://schemas.openxmlformats.org/officeDocument/2006/relationships/hyperlink" Target="http://learnzillion.com/" TargetMode="External"/><Relationship Id="rId4" Type="http://schemas.openxmlformats.org/officeDocument/2006/relationships/hyperlink" Target="http://bit.ly/yyhvtc" TargetMode="External"/><Relationship Id="rId9" Type="http://schemas.openxmlformats.org/officeDocument/2006/relationships/hyperlink" Target="http://commoncoretools.me/" TargetMode="External"/><Relationship Id="rId14" Type="http://schemas.openxmlformats.org/officeDocument/2006/relationships/hyperlink" Target="http://www.smarterbalanced.org/smarter-balanced-assessments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orgiastandards.org/Pages/Default.aspx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chieve.org/" TargetMode="External"/><Relationship Id="rId3" Type="http://schemas.openxmlformats.org/officeDocument/2006/relationships/hyperlink" Target="http://www.insidemathematics.org/" TargetMode="External"/><Relationship Id="rId7" Type="http://schemas.openxmlformats.org/officeDocument/2006/relationships/hyperlink" Target="http://bit.ly/cGZlce" TargetMode="External"/><Relationship Id="rId12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teachingchannel.org/" TargetMode="External"/><Relationship Id="rId11" Type="http://schemas.openxmlformats.org/officeDocument/2006/relationships/hyperlink" Target="http://robertkaplinsky.com/" TargetMode="External"/><Relationship Id="rId5" Type="http://schemas.openxmlformats.org/officeDocument/2006/relationships/hyperlink" Target="http://www.edutopia.org/" TargetMode="External"/><Relationship Id="rId10" Type="http://schemas.openxmlformats.org/officeDocument/2006/relationships/hyperlink" Target="http://blog.mrmeyer.com/" TargetMode="External"/><Relationship Id="rId4" Type="http://schemas.openxmlformats.org/officeDocument/2006/relationships/hyperlink" Target="http://www.learner.org/index.html" TargetMode="External"/><Relationship Id="rId9" Type="http://schemas.openxmlformats.org/officeDocument/2006/relationships/hyperlink" Target="http://elschools.org/student-work" TargetMode="Externa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elschools.org/student-work/butterfly-drafts" TargetMode="External"/><Relationship Id="rId4" Type="http://schemas.openxmlformats.org/officeDocument/2006/relationships/image" Target="../media/image3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rveymonkey.com/s/WZKG5G2" TargetMode="External"/><Relationship Id="rId7" Type="http://schemas.openxmlformats.org/officeDocument/2006/relationships/image" Target="../media/image39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mailto:bkline@doe.k12.ga.us" TargetMode="External"/><Relationship Id="rId4" Type="http://schemas.openxmlformats.org/officeDocument/2006/relationships/hyperlink" Target="mailto:jpratt@doe.k12.ga.us" TargetMode="Externa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://ccgpsmathematics9-10.wikispaces.com/" TargetMode="Externa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jpratt@doe.k12.ga.us" TargetMode="External"/><Relationship Id="rId5" Type="http://schemas.openxmlformats.org/officeDocument/2006/relationships/hyperlink" Target="mailto:bkline@doe.k12.ga.us" TargetMode="External"/><Relationship Id="rId4" Type="http://schemas.openxmlformats.org/officeDocument/2006/relationships/hyperlink" Target="https://www.georgiastandards.org/Common-Core/Pages/Math.asp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orgiastandards.org/Pages/Default.aspx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orgiastandards.org/Common-Core/Pages/default.aspx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orgiastandards.org/Common-Core/Pages/Math.aspx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orgiastandards.org/Common-Core/Pages/Math-9-12.aspx" TargetMode="External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52400" y="152400"/>
            <a:ext cx="8839200" cy="2514600"/>
          </a:xfrm>
        </p:spPr>
        <p:txBody>
          <a:bodyPr/>
          <a:lstStyle/>
          <a:p>
            <a:r>
              <a:rPr lang="en-US" dirty="0" smtClean="0"/>
              <a:t>CCGPS Mathematics</a:t>
            </a:r>
            <a:br>
              <a:rPr lang="en-US" dirty="0" smtClean="0"/>
            </a:br>
            <a:r>
              <a:rPr lang="en-US" dirty="0" smtClean="0"/>
              <a:t>Coordinate Algebra Update Webinar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 smtClean="0"/>
              <a:t>Unit 4: Describing Data</a:t>
            </a:r>
            <a:br>
              <a:rPr lang="en-US" sz="3200" dirty="0" smtClean="0"/>
            </a:br>
            <a:r>
              <a:rPr lang="en-US" sz="2400" dirty="0" smtClean="0"/>
              <a:t>September 27, 2013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1682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 bwMode="auto">
          <a:xfrm>
            <a:off x="228600" y="2667000"/>
            <a:ext cx="8763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James Pratt – </a:t>
            </a:r>
            <a:r>
              <a:rPr lang="en-US" sz="2400" dirty="0" smtClean="0">
                <a:solidFill>
                  <a:schemeClr val="tx1"/>
                </a:solidFill>
                <a:hlinkClick r:id="rId4"/>
              </a:rPr>
              <a:t>jpratt@doe.k12.ga.us</a:t>
            </a:r>
            <a:r>
              <a:rPr lang="en-US" sz="2400" dirty="0" smtClean="0">
                <a:solidFill>
                  <a:schemeClr val="tx1"/>
                </a:solidFill>
              </a:rPr>
              <a:t>     Brooke Kline – </a:t>
            </a:r>
            <a:r>
              <a:rPr lang="en-US" sz="2400" dirty="0" smtClean="0">
                <a:solidFill>
                  <a:schemeClr val="tx1"/>
                </a:solidFill>
                <a:hlinkClick r:id="rId5"/>
              </a:rPr>
              <a:t>bkline@doe.k12.ga.us</a:t>
            </a:r>
            <a:endParaRPr lang="en-US" sz="24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Secondary Mathematics Specialists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05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Microphone and speakers can be configured by going to:</a:t>
            </a:r>
            <a:br>
              <a:rPr lang="en-US" sz="2400" dirty="0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Tools – Audio – Audio setup wizard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0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These materials are for nonprofit educational purposes only.  Any other use may constitute copyright infringement. 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74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Select the Comprehensive Course Overview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51592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83820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Down Arrow 7"/>
          <p:cNvSpPr/>
          <p:nvPr/>
        </p:nvSpPr>
        <p:spPr>
          <a:xfrm rot="19593436">
            <a:off x="5133236" y="2276937"/>
            <a:ext cx="285878" cy="245785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019800" y="4419601"/>
            <a:ext cx="17526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7200" y="6248400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Direct Link to Page</a:t>
            </a:r>
            <a:endParaRPr lang="en-US" sz="1400" dirty="0"/>
          </a:p>
        </p:txBody>
      </p:sp>
      <p:sp>
        <p:nvSpPr>
          <p:cNvPr id="10" name="5-Point Star 9">
            <a:hlinkClick r:id="rId8"/>
          </p:cNvPr>
          <p:cNvSpPr/>
          <p:nvPr/>
        </p:nvSpPr>
        <p:spPr>
          <a:xfrm>
            <a:off x="609600" y="5715000"/>
            <a:ext cx="6096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4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18" y="228599"/>
            <a:ext cx="8229600" cy="5867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5-Point Star 3">
            <a:hlinkClick r:id="rId4"/>
          </p:cNvPr>
          <p:cNvSpPr/>
          <p:nvPr/>
        </p:nvSpPr>
        <p:spPr>
          <a:xfrm>
            <a:off x="7162800" y="5257800"/>
            <a:ext cx="533400" cy="457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05600" y="5778987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Direct Link to Page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7702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Table of Contents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81400" cy="4525963"/>
          </a:xfrm>
        </p:spPr>
        <p:txBody>
          <a:bodyPr/>
          <a:lstStyle/>
          <a:p>
            <a:r>
              <a:rPr lang="en-US" dirty="0" smtClean="0"/>
              <a:t>Outlines the Major areas of Focus for the Course</a:t>
            </a:r>
          </a:p>
          <a:p>
            <a:r>
              <a:rPr lang="en-US" dirty="0" smtClean="0"/>
              <a:t>Fully Interactive when viewed via internet</a:t>
            </a:r>
          </a:p>
          <a:p>
            <a:r>
              <a:rPr lang="en-US" dirty="0" smtClean="0"/>
              <a:t>Hover over a section and select to access the section quickly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371600"/>
            <a:ext cx="4648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438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Sections of Interest</a:t>
            </a:r>
            <a:endParaRPr lang="en-US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1143000"/>
            <a:ext cx="7543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4000" dirty="0" smtClean="0">
                <a:latin typeface="+mn-lt"/>
              </a:rPr>
              <a:t>Flipbook Access: Detailed Information About Each Standard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4000" dirty="0" smtClean="0">
                <a:latin typeface="+mn-lt"/>
              </a:rPr>
              <a:t>Unit Descriptions: Overview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4000" dirty="0" smtClean="0">
                <a:latin typeface="+mn-lt"/>
              </a:rPr>
              <a:t>Webinar Information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4000" dirty="0" smtClean="0">
                <a:latin typeface="+mn-lt"/>
              </a:rPr>
              <a:t>Assessment Resources and Instructional Support Resources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4000" dirty="0" smtClean="0">
                <a:latin typeface="+mn-lt"/>
              </a:rPr>
              <a:t>Internet Resources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4000" dirty="0" smtClean="0">
                <a:latin typeface="+mn-lt"/>
              </a:rPr>
              <a:t>Curriculum Map</a:t>
            </a:r>
            <a:endParaRPr lang="en-US" sz="4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21223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Formative Assessment Lessons (FALs)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447800"/>
            <a:ext cx="8915400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97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CCGPS Math Wiki Space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8686799" cy="543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934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Coordinate Algebra EOCT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722" y="1295400"/>
            <a:ext cx="48006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Released Items </a:t>
            </a:r>
            <a:r>
              <a:rPr lang="en-US" sz="2000" dirty="0" smtClean="0"/>
              <a:t>Housed in the Assessment Division of GADOE </a:t>
            </a:r>
          </a:p>
          <a:p>
            <a:r>
              <a:rPr lang="en-US" sz="1200" dirty="0">
                <a:hlinkClick r:id="rId2"/>
              </a:rPr>
              <a:t>http://www.gadoe.org/Curriculum-Instruction-and-Assessment/Assessment/Documents/Coordinate%20Algebra%20Released%20Items%20Booklet.pdf</a:t>
            </a:r>
            <a:endParaRPr 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445196" y="3472546"/>
            <a:ext cx="487732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Released Items Commentary </a:t>
            </a:r>
            <a:r>
              <a:rPr lang="en-US" sz="2000" dirty="0" smtClean="0"/>
              <a:t>Housed in the Assessment Division of GADOE </a:t>
            </a:r>
          </a:p>
          <a:p>
            <a:r>
              <a:rPr lang="en-US" sz="1200" dirty="0">
                <a:hlinkClick r:id="rId3"/>
              </a:rPr>
              <a:t>http://www.gadoe.org/Curriculum-Instruction-and-Assessment/Assessment/Documents/Coordinate%20Algebra%20Released%20Items%20Commentary.pdf</a:t>
            </a:r>
            <a:endParaRPr lang="en-US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916488"/>
            <a:ext cx="2952750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" y="5257800"/>
            <a:ext cx="7829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There are 20 released items and commentary about each item available for Coordinate Algebra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2904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038"/>
            <a:ext cx="8229600" cy="1143000"/>
          </a:xfrm>
        </p:spPr>
        <p:txBody>
          <a:bodyPr/>
          <a:lstStyle/>
          <a:p>
            <a:r>
              <a:rPr lang="en-US" dirty="0" smtClean="0"/>
              <a:t>Unit 4 EOCT Released Item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143000" y="1219200"/>
            <a:ext cx="6324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4489538" y="2743200"/>
            <a:ext cx="418473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What </a:t>
            </a:r>
            <a:r>
              <a:rPr lang="en-US" sz="2000" dirty="0"/>
              <a:t>is the MOST likely </a:t>
            </a:r>
            <a:r>
              <a:rPr lang="en-US" sz="2000" dirty="0" smtClean="0"/>
              <a:t>correlation</a:t>
            </a:r>
            <a:endParaRPr lang="en-US" sz="2000" dirty="0"/>
          </a:p>
          <a:p>
            <a:r>
              <a:rPr lang="en-US" sz="2000" dirty="0"/>
              <a:t>coefficient, r, between the variables </a:t>
            </a:r>
          </a:p>
          <a:p>
            <a:r>
              <a:rPr lang="en-US" sz="2000" dirty="0"/>
              <a:t>represented in this scatter plot</a:t>
            </a:r>
            <a:r>
              <a:rPr lang="en-US" sz="2000" dirty="0" smtClean="0"/>
              <a:t>?</a:t>
            </a:r>
          </a:p>
          <a:p>
            <a:endParaRPr lang="en-US" sz="2000" dirty="0" smtClean="0"/>
          </a:p>
          <a:p>
            <a:r>
              <a:rPr lang="pt-BR" sz="2000" dirty="0" smtClean="0"/>
              <a:t>A)  </a:t>
            </a:r>
            <a:r>
              <a:rPr lang="pt-BR" sz="2000" dirty="0"/>
              <a:t>–0.9</a:t>
            </a:r>
          </a:p>
          <a:p>
            <a:endParaRPr lang="pt-BR" sz="2000" dirty="0"/>
          </a:p>
          <a:p>
            <a:r>
              <a:rPr lang="pt-BR" sz="2000" dirty="0" smtClean="0"/>
              <a:t>B)  </a:t>
            </a:r>
            <a:r>
              <a:rPr lang="pt-BR" sz="2000" dirty="0"/>
              <a:t>–0.5</a:t>
            </a:r>
          </a:p>
          <a:p>
            <a:endParaRPr lang="pt-BR" sz="2000" dirty="0"/>
          </a:p>
          <a:p>
            <a:r>
              <a:rPr lang="pt-BR" sz="2000" dirty="0" smtClean="0"/>
              <a:t>C)  </a:t>
            </a:r>
            <a:r>
              <a:rPr lang="pt-BR" sz="2000" dirty="0"/>
              <a:t>0.5</a:t>
            </a:r>
          </a:p>
          <a:p>
            <a:endParaRPr lang="pt-BR" sz="2000" dirty="0"/>
          </a:p>
          <a:p>
            <a:r>
              <a:rPr lang="pt-BR" sz="2000" dirty="0" smtClean="0"/>
              <a:t>D)  0.9</a:t>
            </a:r>
            <a:endParaRPr lang="en-US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44" y="2486745"/>
            <a:ext cx="4031293" cy="399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616907" y="1358205"/>
            <a:ext cx="7765093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+mn-lt"/>
              </a:rPr>
              <a:t>MCC9-12.S.ID.8 </a:t>
            </a:r>
            <a:r>
              <a:rPr lang="en-US" sz="2800" dirty="0">
                <a:latin typeface="+mn-lt"/>
              </a:rPr>
              <a:t>Compute (using technology) and interpret the correlation coefficient of a linear fit.★ </a:t>
            </a:r>
            <a:r>
              <a:rPr lang="en-US" dirty="0">
                <a:latin typeface="+mn-lt"/>
              </a:rPr>
              <a:t>	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304800" y="2589311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0159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038"/>
            <a:ext cx="8229600" cy="1143000"/>
          </a:xfrm>
        </p:spPr>
        <p:txBody>
          <a:bodyPr/>
          <a:lstStyle/>
          <a:p>
            <a:r>
              <a:rPr lang="en-US" dirty="0" smtClean="0"/>
              <a:t>Unit 4 EOCT Released Item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143000" y="1219200"/>
            <a:ext cx="6324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4152900" y="1686721"/>
            <a:ext cx="43815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/>
          </a:p>
          <a:p>
            <a:r>
              <a:rPr lang="en-US" b="1" dirty="0"/>
              <a:t>What is the MOST likely correlation</a:t>
            </a:r>
          </a:p>
          <a:p>
            <a:endParaRPr lang="en-US" b="1" dirty="0"/>
          </a:p>
          <a:p>
            <a:r>
              <a:rPr lang="en-US" b="1" dirty="0"/>
              <a:t>coefficient, r, between the variables </a:t>
            </a:r>
          </a:p>
          <a:p>
            <a:endParaRPr lang="en-US" b="1" dirty="0"/>
          </a:p>
          <a:p>
            <a:r>
              <a:rPr lang="en-US" b="1" dirty="0"/>
              <a:t>represented in this scatter plot</a:t>
            </a:r>
            <a:r>
              <a:rPr lang="en-US" b="1" dirty="0" smtClean="0"/>
              <a:t>?</a:t>
            </a:r>
          </a:p>
          <a:p>
            <a:endParaRPr lang="en-US" b="1" dirty="0" smtClean="0"/>
          </a:p>
          <a:p>
            <a:r>
              <a:rPr lang="pt-BR" b="1" dirty="0" smtClean="0"/>
              <a:t>A)  </a:t>
            </a:r>
            <a:r>
              <a:rPr lang="pt-BR" b="1" dirty="0"/>
              <a:t>–0.9</a:t>
            </a:r>
          </a:p>
          <a:p>
            <a:endParaRPr lang="pt-BR" b="1" dirty="0"/>
          </a:p>
          <a:p>
            <a:r>
              <a:rPr lang="pt-BR" b="1" dirty="0" smtClean="0"/>
              <a:t>B)  </a:t>
            </a:r>
            <a:r>
              <a:rPr lang="pt-BR" b="1" dirty="0"/>
              <a:t>–0.5</a:t>
            </a:r>
          </a:p>
          <a:p>
            <a:endParaRPr lang="pt-BR" b="1" dirty="0"/>
          </a:p>
          <a:p>
            <a:r>
              <a:rPr lang="pt-BR" b="1" dirty="0" smtClean="0"/>
              <a:t>C)  </a:t>
            </a:r>
            <a:r>
              <a:rPr lang="pt-BR" b="1" dirty="0"/>
              <a:t>0.5</a:t>
            </a:r>
          </a:p>
          <a:p>
            <a:endParaRPr lang="pt-BR" b="1" dirty="0"/>
          </a:p>
          <a:p>
            <a:r>
              <a:rPr lang="pt-BR" b="1" dirty="0" smtClean="0"/>
              <a:t>D)  </a:t>
            </a:r>
            <a:r>
              <a:rPr lang="pt-BR" b="1" dirty="0"/>
              <a:t>0.9</a:t>
            </a:r>
            <a:endParaRPr lang="en-US" b="1" dirty="0"/>
          </a:p>
          <a:p>
            <a:endParaRPr lang="en-US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42530"/>
            <a:ext cx="3619500" cy="3583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1447800" y="3657600"/>
            <a:ext cx="2569923" cy="112421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04800" y="1524001"/>
            <a:ext cx="830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116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on Item #20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524000"/>
            <a:ext cx="8427861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581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228601"/>
            <a:ext cx="6705600" cy="7619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sz="4000" dirty="0" smtClean="0">
                <a:latin typeface="Arial Narrow" pitchFamily="34" charset="0"/>
              </a:rPr>
              <a:t>What are update webinars?</a:t>
            </a:r>
            <a:endParaRPr lang="en-US" sz="4000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295400"/>
            <a:ext cx="8991600" cy="1524000"/>
          </a:xfrm>
        </p:spPr>
        <p:txBody>
          <a:bodyPr/>
          <a:lstStyle/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Update </a:t>
            </a:r>
            <a:r>
              <a:rPr lang="en-US" dirty="0">
                <a:solidFill>
                  <a:schemeClr val="tx1"/>
                </a:solidFill>
              </a:rPr>
              <a:t>on the work of the 2013 Resource Revision Team </a:t>
            </a:r>
          </a:p>
          <a:p>
            <a:pPr marL="1371600" lvl="2" indent="-457200" algn="l">
              <a:buFont typeface="Wingdings" pitchFamily="2" charset="2"/>
              <a:buChar char="Ø"/>
            </a:pPr>
            <a:r>
              <a:rPr lang="en-US" sz="2600" dirty="0">
                <a:solidFill>
                  <a:schemeClr val="tx1"/>
                </a:solidFill>
              </a:rPr>
              <a:t>Overall revisions</a:t>
            </a:r>
          </a:p>
          <a:p>
            <a:pPr marL="1371600" lvl="2" indent="-457200" algn="l">
              <a:buFont typeface="Wingdings" pitchFamily="2" charset="2"/>
              <a:buChar char="Ø"/>
            </a:pPr>
            <a:r>
              <a:rPr lang="en-US" sz="2600" dirty="0">
                <a:solidFill>
                  <a:schemeClr val="tx1"/>
                </a:solidFill>
              </a:rPr>
              <a:t>Unit </a:t>
            </a:r>
            <a:r>
              <a:rPr lang="en-US" sz="2600" dirty="0" smtClean="0">
                <a:solidFill>
                  <a:schemeClr val="tx1"/>
                </a:solidFill>
              </a:rPr>
              <a:t>4 </a:t>
            </a:r>
            <a:r>
              <a:rPr lang="en-US" sz="2600" dirty="0">
                <a:solidFill>
                  <a:schemeClr val="tx1"/>
                </a:solidFill>
              </a:rPr>
              <a:t>revisions</a:t>
            </a:r>
          </a:p>
          <a:p>
            <a:pPr lvl="1" algn="l"/>
            <a:endParaRPr lang="en-US" sz="26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/>
            <a:endParaRPr lang="en-US" sz="26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58070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101" y="2209800"/>
            <a:ext cx="2332699" cy="344230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7" name="Subtitle 2"/>
          <p:cNvSpPr txBox="1">
            <a:spLocks/>
          </p:cNvSpPr>
          <p:nvPr/>
        </p:nvSpPr>
        <p:spPr bwMode="auto">
          <a:xfrm>
            <a:off x="304800" y="2819400"/>
            <a:ext cx="5486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Addressing areas which teachers have found to be more challenging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Resources</a:t>
            </a:r>
          </a:p>
          <a:p>
            <a:pPr lvl="1" algn="l"/>
            <a:endParaRPr lang="en-US" sz="26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/>
            <a:endParaRPr lang="en-US" sz="26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3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 back to EOCT Study Guide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7" y="1219200"/>
            <a:ext cx="6715125" cy="491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838200" y="1752600"/>
            <a:ext cx="373379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2) How would you describe the correlation of the two variables based on the scatter plot?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5334000" y="58674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From CA EOCT Study Guide </a:t>
            </a:r>
            <a:r>
              <a:rPr lang="en-US" dirty="0" err="1" smtClean="0">
                <a:solidFill>
                  <a:srgbClr val="FF0000"/>
                </a:solidFill>
                <a:latin typeface="+mn-lt"/>
              </a:rPr>
              <a:t>Pg</a:t>
            </a:r>
            <a:r>
              <a:rPr lang="en-US" dirty="0" smtClean="0">
                <a:solidFill>
                  <a:srgbClr val="FF0000"/>
                </a:solidFill>
                <a:latin typeface="+mn-lt"/>
              </a:rPr>
              <a:t> 164</a:t>
            </a:r>
            <a:endParaRPr lang="en-US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5000" y="49530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Correct Answer C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5723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EOCT Study Guide </a:t>
            </a:r>
            <a:r>
              <a:rPr lang="en-US" dirty="0" err="1" smtClean="0"/>
              <a:t>pg</a:t>
            </a:r>
            <a:r>
              <a:rPr lang="en-US" dirty="0" smtClean="0"/>
              <a:t> 156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5" y="1578540"/>
            <a:ext cx="8680161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362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4 Frameworks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219200" y="1600200"/>
            <a:ext cx="7467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+mn-lt"/>
              </a:rPr>
              <a:t>The following tasks in Unit 4 are related to this released item:</a:t>
            </a:r>
          </a:p>
          <a:p>
            <a:endParaRPr lang="en-US" sz="3600" dirty="0">
              <a:latin typeface="+mn-lt"/>
            </a:endParaRPr>
          </a:p>
          <a:p>
            <a:r>
              <a:rPr lang="en-US" sz="3600" dirty="0" smtClean="0">
                <a:latin typeface="+mn-lt"/>
              </a:rPr>
              <a:t>If </a:t>
            </a:r>
            <a:r>
              <a:rPr lang="en-US" sz="3600" dirty="0">
                <a:latin typeface="+mn-lt"/>
              </a:rPr>
              <a:t>the Shoe Fits!(Learning </a:t>
            </a:r>
            <a:r>
              <a:rPr lang="en-US" sz="3600" dirty="0" smtClean="0">
                <a:latin typeface="+mn-lt"/>
              </a:rPr>
              <a:t>Task</a:t>
            </a:r>
            <a:r>
              <a:rPr lang="en-US" sz="3600" dirty="0">
                <a:latin typeface="+mn-lt"/>
              </a:rPr>
              <a:t>)</a:t>
            </a:r>
            <a:endParaRPr lang="en-US" sz="3600" dirty="0" smtClean="0">
              <a:latin typeface="+mn-lt"/>
            </a:endParaRPr>
          </a:p>
          <a:p>
            <a:r>
              <a:rPr lang="en-US" sz="3600" dirty="0" smtClean="0">
                <a:latin typeface="+mn-lt"/>
              </a:rPr>
              <a:t>TV </a:t>
            </a:r>
            <a:r>
              <a:rPr lang="en-US" sz="3600" dirty="0">
                <a:latin typeface="+mn-lt"/>
              </a:rPr>
              <a:t>/ Test Grades (Learning Task</a:t>
            </a:r>
            <a:r>
              <a:rPr lang="en-US" sz="3600" dirty="0" smtClean="0">
                <a:latin typeface="+mn-lt"/>
              </a:rPr>
              <a:t>)</a:t>
            </a:r>
          </a:p>
          <a:p>
            <a:r>
              <a:rPr lang="en-US" sz="3600" dirty="0">
                <a:latin typeface="+mn-lt"/>
              </a:rPr>
              <a:t>Spaghetti Regression (Learning Task)</a:t>
            </a:r>
          </a:p>
        </p:txBody>
      </p:sp>
    </p:spTree>
    <p:extLst>
      <p:ext uri="{BB962C8B-B14F-4D97-AF65-F5344CB8AC3E}">
        <p14:creationId xmlns:p14="http://schemas.microsoft.com/office/powerpoint/2010/main" val="21670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Problem-Based-Learning--Check </a:t>
            </a:r>
            <a:r>
              <a:rPr lang="en-US" sz="2400" dirty="0"/>
              <a:t>out Dan Meyer, Robert </a:t>
            </a:r>
            <a:r>
              <a:rPr lang="en-US" sz="2400" dirty="0" err="1"/>
              <a:t>Kaplinksy’s</a:t>
            </a:r>
            <a:r>
              <a:rPr lang="en-US" sz="2400" dirty="0"/>
              <a:t> websites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Provide several entry points to the standards.</a:t>
            </a:r>
          </a:p>
          <a:p>
            <a:endParaRPr lang="en-US" sz="2400" dirty="0"/>
          </a:p>
          <a:p>
            <a:r>
              <a:rPr lang="en-US" sz="2400" dirty="0"/>
              <a:t>Teachers should review all tasks in a given unit to determine which tasks would be appropriate for their students.  Tasks can be adapted to fit the needs or your classroom.    Most standards are covered by various tasks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03828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Unit Revisions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ore user-friendly</a:t>
            </a:r>
          </a:p>
          <a:p>
            <a:r>
              <a:rPr lang="en-US" dirty="0" smtClean="0"/>
              <a:t>Provide teachers with task summaries</a:t>
            </a:r>
          </a:p>
          <a:p>
            <a:r>
              <a:rPr lang="en-US" dirty="0" smtClean="0"/>
              <a:t>Give teachers tools necessary to quickly analyze tasks</a:t>
            </a:r>
          </a:p>
          <a:p>
            <a:r>
              <a:rPr lang="en-US" dirty="0" smtClean="0"/>
              <a:t>Provide tasks from different sources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54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 to Unit Frameworks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895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TASK TABLE</a:t>
            </a:r>
          </a:p>
          <a:p>
            <a:r>
              <a:rPr lang="en-US" dirty="0" smtClean="0"/>
              <a:t>Outlines the tasks by type, content and standard.</a:t>
            </a:r>
          </a:p>
          <a:p>
            <a:r>
              <a:rPr lang="en-US" dirty="0" smtClean="0"/>
              <a:t>Provides suggested times</a:t>
            </a:r>
          </a:p>
          <a:p>
            <a:r>
              <a:rPr lang="en-US" dirty="0" smtClean="0"/>
              <a:t>Hyperlinks to PDFs and Word </a:t>
            </a:r>
            <a:r>
              <a:rPr lang="en-US" dirty="0" err="1" smtClean="0"/>
              <a:t>Docsv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190625"/>
            <a:ext cx="5372100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2819400" y="1686448"/>
            <a:ext cx="2819400" cy="914400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667000" y="2895600"/>
            <a:ext cx="965479" cy="1148862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2895600" y="4724400"/>
            <a:ext cx="736879" cy="228600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8646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 to Unit Frameworks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189703"/>
            <a:ext cx="5395965" cy="5504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V="1">
            <a:off x="838200" y="2895600"/>
            <a:ext cx="2514600" cy="304800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845574" y="3200400"/>
            <a:ext cx="2507226" cy="381000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845574" y="3200400"/>
            <a:ext cx="2507226" cy="2743200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2165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4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Task primarily address:</a:t>
            </a:r>
          </a:p>
          <a:p>
            <a:pPr lvl="1"/>
            <a:r>
              <a:rPr lang="en-US" dirty="0" smtClean="0"/>
              <a:t>Representing data using dot plots, box plots, scatter plots and frequency graphs</a:t>
            </a:r>
          </a:p>
          <a:p>
            <a:pPr lvl="1"/>
            <a:r>
              <a:rPr lang="en-US" dirty="0" smtClean="0"/>
              <a:t>Interpret differences in shape, center, and spread in the context of data sets accounting for outliers</a:t>
            </a:r>
          </a:p>
          <a:p>
            <a:pPr lvl="1"/>
            <a:r>
              <a:rPr lang="en-US" dirty="0" smtClean="0"/>
              <a:t>Understand correlation as the degree of fit between two variables</a:t>
            </a:r>
          </a:p>
          <a:p>
            <a:pPr lvl="1"/>
            <a:r>
              <a:rPr lang="en-US" dirty="0" smtClean="0"/>
              <a:t>Find a </a:t>
            </a:r>
            <a:r>
              <a:rPr lang="en-US" smtClean="0"/>
              <a:t>linear function (model) </a:t>
            </a:r>
            <a:r>
              <a:rPr lang="en-US" dirty="0" smtClean="0"/>
              <a:t>for a scatter plot</a:t>
            </a:r>
          </a:p>
          <a:p>
            <a:pPr lvl="1"/>
            <a:r>
              <a:rPr lang="en-US" dirty="0" smtClean="0"/>
              <a:t>Use residuals to informally assess the fit of a function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92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Represent &amp; Interpret Data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Task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Math Class</a:t>
            </a:r>
          </a:p>
          <a:p>
            <a:r>
              <a:rPr lang="en-US" dirty="0" smtClean="0"/>
              <a:t>Basketball Star</a:t>
            </a:r>
          </a:p>
          <a:p>
            <a:r>
              <a:rPr lang="en-US" dirty="0" smtClean="0"/>
              <a:t>Representing Data 1: Using Frequency Graphs (FAL)</a:t>
            </a:r>
          </a:p>
          <a:p>
            <a:r>
              <a:rPr lang="en-US" dirty="0" smtClean="0"/>
              <a:t>BMI Calculations (CTE)</a:t>
            </a:r>
          </a:p>
          <a:p>
            <a:r>
              <a:rPr lang="en-US" dirty="0" smtClean="0"/>
              <a:t>Representing Data 2: Using Box Plots (FAL)</a:t>
            </a:r>
          </a:p>
          <a:p>
            <a:r>
              <a:rPr lang="en-US" dirty="0" smtClean="0"/>
              <a:t>Public Opinion and Leisure Time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Basic Content Addressed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Represent data using dot plots, box plots and histograms</a:t>
            </a:r>
          </a:p>
          <a:p>
            <a:r>
              <a:rPr lang="en-US" dirty="0" smtClean="0"/>
              <a:t>Compare and interpret center, shape and spread of two or more data sets</a:t>
            </a:r>
          </a:p>
          <a:p>
            <a:r>
              <a:rPr lang="en-US" dirty="0" smtClean="0"/>
              <a:t>Use frequencies and relative frequencies to compare data sets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1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The Basketball Star Task</a:t>
            </a:r>
            <a:endParaRPr lang="en-US" sz="24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More user friendly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Questions were changed and rearranged to help students explore and interpret dot plots, box plots and histograms</a:t>
            </a:r>
            <a:endParaRPr lang="en-US" sz="1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1000" contrast="-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524" y="714606"/>
            <a:ext cx="4845205" cy="5381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521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brooke.kline\AppData\Local\Microsoft\Windows\Temporary Internet Files\Content.Outlook\A01ZT00J\CA group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838199"/>
            <a:ext cx="7848600" cy="521103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8832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914400" y="228600"/>
            <a:ext cx="71628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sz="3600" dirty="0" smtClean="0">
                <a:latin typeface="Arial Narrow" pitchFamily="34" charset="0"/>
              </a:rPr>
              <a:t>2013 CA Resource Revision Team</a:t>
            </a:r>
            <a:endParaRPr lang="en-US" sz="36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17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BMI Calculations (CTE)</a:t>
            </a:r>
            <a:br>
              <a:rPr lang="en-US" dirty="0" smtClean="0"/>
            </a:br>
            <a:r>
              <a:rPr lang="en-US" dirty="0" smtClean="0"/>
              <a:t>Career and Technical Education Task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Task Coversheet with Standards Addressed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The Task Worksheet</a:t>
            </a:r>
            <a:endParaRPr lang="en-US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003" y="2174875"/>
            <a:ext cx="3151818" cy="395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9800"/>
            <a:ext cx="4040188" cy="3726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326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BMI Calculations (CTE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Possible Solutions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Extension Activity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63" y="2209799"/>
            <a:ext cx="3573862" cy="391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612873"/>
            <a:ext cx="4041775" cy="3075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312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Public Opinion and Leisure Time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Combined Public Opinion and Leisure Time Task together</a:t>
            </a:r>
          </a:p>
          <a:p>
            <a:r>
              <a:rPr lang="en-US" sz="2400" dirty="0" smtClean="0"/>
              <a:t>Expanded Leisure Time task by adding questions for the students to answer about the frequency table and conditional frequency table</a:t>
            </a:r>
          </a:p>
          <a:p>
            <a:r>
              <a:rPr lang="en-US" sz="2400" dirty="0" smtClean="0"/>
              <a:t>Deleted Jana’s relative frequency table about basketball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494" y="1600200"/>
            <a:ext cx="401201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305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Relationships Between Data &amp; Finding Linear Models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Task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If the Shoe Fits!</a:t>
            </a:r>
          </a:p>
          <a:p>
            <a:r>
              <a:rPr lang="en-US" dirty="0" smtClean="0"/>
              <a:t>Spaghetti Regression</a:t>
            </a:r>
          </a:p>
          <a:p>
            <a:r>
              <a:rPr lang="en-US" dirty="0" smtClean="0"/>
              <a:t>Devising a Measure for Correlation (FAL)</a:t>
            </a:r>
          </a:p>
          <a:p>
            <a:r>
              <a:rPr lang="en-US" dirty="0" smtClean="0"/>
              <a:t>TV/Test Grades</a:t>
            </a:r>
          </a:p>
          <a:p>
            <a:r>
              <a:rPr lang="en-US" dirty="0" smtClean="0"/>
              <a:t>Equal Salaries for Equal Work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Basic Content Addressed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Represent and interpret data on a scatter plot</a:t>
            </a:r>
          </a:p>
          <a:p>
            <a:r>
              <a:rPr lang="en-US" dirty="0" smtClean="0"/>
              <a:t>Understand correlation as the degree of fit between two variables</a:t>
            </a:r>
          </a:p>
          <a:p>
            <a:r>
              <a:rPr lang="en-US" dirty="0" smtClean="0"/>
              <a:t>Finding a line of best fit or regression line for the data</a:t>
            </a:r>
          </a:p>
          <a:p>
            <a:r>
              <a:rPr lang="en-US" dirty="0" smtClean="0"/>
              <a:t>Assess the fit of a function by plotting and analyzing residuals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58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MARS FAL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Designed by the shell center</a:t>
            </a:r>
          </a:p>
          <a:p>
            <a:r>
              <a:rPr lang="en-US" dirty="0" smtClean="0"/>
              <a:t>Intended as student-driven, teacher-facilitated lessons that build conceptual understanding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34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MARS FAL: Devising a Measure for Correlation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Plan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Worksheet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66982"/>
            <a:ext cx="4040188" cy="3767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228826"/>
            <a:ext cx="4041775" cy="3843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314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MARS FAL: Devising a Measure for </a:t>
            </a:r>
            <a:r>
              <a:rPr lang="en-US" sz="3200" dirty="0" smtClean="0"/>
              <a:t>Correlation- Activity-Analyze Work Samples</a:t>
            </a:r>
            <a:endParaRPr lang="en-US" sz="32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9586" y="1600200"/>
            <a:ext cx="327382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270" y="1600200"/>
            <a:ext cx="3408459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647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MARS FAL: Devising a Measure for </a:t>
            </a:r>
            <a:r>
              <a:rPr lang="en-US" sz="3200" dirty="0" smtClean="0"/>
              <a:t>Correlation-Misconceptions</a:t>
            </a:r>
            <a:endParaRPr lang="en-US" sz="32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456" y="1600201"/>
            <a:ext cx="7589744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735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Research Design- Culminating Task</a:t>
            </a:r>
            <a:br>
              <a:rPr lang="en-US" dirty="0" smtClean="0"/>
            </a:br>
            <a:r>
              <a:rPr lang="en-US" dirty="0" smtClean="0"/>
              <a:t>Rubric Added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00200"/>
            <a:ext cx="6705600" cy="457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489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1" y="1143000"/>
            <a:ext cx="86868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Students were surveyed to determine whether they could roll their tongue or not. The data is displayed below.</a:t>
            </a:r>
            <a:endParaRPr lang="en-US" sz="1400" dirty="0"/>
          </a:p>
          <a:p>
            <a:pPr marL="0" indent="0">
              <a:buNone/>
            </a:pPr>
            <a:endParaRPr lang="en-US" sz="2800" dirty="0" smtClean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/>
              <a:t>Unit </a:t>
            </a:r>
            <a:r>
              <a:rPr lang="en-US" dirty="0" smtClean="0"/>
              <a:t>4 </a:t>
            </a:r>
            <a:r>
              <a:rPr lang="en-US" dirty="0"/>
              <a:t>Challenges</a:t>
            </a:r>
            <a:endParaRPr lang="en-US" dirty="0" smtClean="0"/>
          </a:p>
        </p:txBody>
      </p:sp>
      <p:sp>
        <p:nvSpPr>
          <p:cNvPr id="51" name="TextBox 50"/>
          <p:cNvSpPr txBox="1"/>
          <p:nvPr/>
        </p:nvSpPr>
        <p:spPr>
          <a:xfrm>
            <a:off x="152400" y="5715000"/>
            <a:ext cx="65482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Adapted from “Can You Roll Your Tongue?” </a:t>
            </a:r>
            <a:r>
              <a:rPr lang="en-US" sz="1400" u="sng" dirty="0">
                <a:hlinkClick r:id="rId4"/>
              </a:rPr>
              <a:t>http://www.amstat.org/education/btg</a:t>
            </a:r>
            <a:r>
              <a:rPr lang="en-US" sz="1400" u="sng" dirty="0" smtClean="0">
                <a:hlinkClick r:id="rId4"/>
              </a:rPr>
              <a:t>/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168" y="2133600"/>
            <a:ext cx="58483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35670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Coordinate Algebra/</a:t>
            </a:r>
            <a:r>
              <a:rPr lang="en-US" dirty="0" err="1" smtClean="0"/>
              <a:t>Acc</a:t>
            </a:r>
            <a:r>
              <a:rPr lang="en-US" dirty="0" smtClean="0"/>
              <a:t> CA </a:t>
            </a:r>
            <a:br>
              <a:rPr lang="en-US" dirty="0" smtClean="0"/>
            </a:br>
            <a:r>
              <a:rPr lang="en-US" dirty="0" smtClean="0"/>
              <a:t>Comprehensive Course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Located on the 9-12 math section of </a:t>
            </a:r>
            <a:r>
              <a:rPr lang="en-US" dirty="0" smtClean="0">
                <a:hlinkClick r:id="rId2"/>
              </a:rPr>
              <a:t>www.georgiastandards.org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Designed to provide clarification of CCGPS Mathematics Standards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Organized to link together many sources of information pertinent to CCGPS Coordinate Algebra/Accelerated Coordinate Algebra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75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1" y="1143000"/>
            <a:ext cx="86868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Students were surveyed to determine whether they could roll their tongue or not. The data is displayed below.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1400" dirty="0"/>
          </a:p>
          <a:p>
            <a:r>
              <a:rPr lang="en-US" sz="2000" dirty="0"/>
              <a:t>How many students could roll their tongue?</a:t>
            </a:r>
          </a:p>
          <a:p>
            <a:r>
              <a:rPr lang="en-US" sz="2000" dirty="0"/>
              <a:t>How many students were girls?</a:t>
            </a:r>
          </a:p>
          <a:p>
            <a:r>
              <a:rPr lang="en-US" sz="2000" dirty="0"/>
              <a:t>How many students were boys?</a:t>
            </a:r>
          </a:p>
          <a:p>
            <a:r>
              <a:rPr lang="en-US" sz="2000" dirty="0"/>
              <a:t>How many girls could roll their tongue?</a:t>
            </a:r>
          </a:p>
          <a:p>
            <a:r>
              <a:rPr lang="en-US" sz="2000" dirty="0"/>
              <a:t>What percentage of tongue rollers were girls?</a:t>
            </a:r>
          </a:p>
          <a:p>
            <a:r>
              <a:rPr lang="en-US" sz="2000" dirty="0"/>
              <a:t>How many boys could roll their tongue?</a:t>
            </a:r>
          </a:p>
          <a:p>
            <a:r>
              <a:rPr lang="en-US" sz="2000" dirty="0"/>
              <a:t>What percentage of boys could roll their tongue?</a:t>
            </a:r>
          </a:p>
          <a:p>
            <a:pPr marL="0" indent="0">
              <a:buNone/>
            </a:pPr>
            <a:endParaRPr lang="en-US" sz="2800" dirty="0" smtClean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/>
              <a:t>Unit </a:t>
            </a:r>
            <a:r>
              <a:rPr lang="en-US" dirty="0" smtClean="0"/>
              <a:t>4 </a:t>
            </a:r>
            <a:r>
              <a:rPr lang="en-US" dirty="0"/>
              <a:t>Challenges</a:t>
            </a:r>
            <a:endParaRPr lang="en-US" dirty="0" smtClean="0"/>
          </a:p>
        </p:txBody>
      </p:sp>
      <p:sp>
        <p:nvSpPr>
          <p:cNvPr id="51" name="TextBox 50"/>
          <p:cNvSpPr txBox="1"/>
          <p:nvPr/>
        </p:nvSpPr>
        <p:spPr>
          <a:xfrm>
            <a:off x="152400" y="5715000"/>
            <a:ext cx="65482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Adapted from “Can You Roll Your Tongue?” </a:t>
            </a:r>
            <a:r>
              <a:rPr lang="en-US" sz="1400" u="sng" dirty="0">
                <a:hlinkClick r:id="rId4"/>
              </a:rPr>
              <a:t>http://www.amstat.org/education/btg</a:t>
            </a:r>
            <a:r>
              <a:rPr lang="en-US" sz="1400" u="sng" dirty="0" smtClean="0">
                <a:hlinkClick r:id="rId4"/>
              </a:rPr>
              <a:t>/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168" y="2133600"/>
            <a:ext cx="58483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54561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1" y="1143000"/>
            <a:ext cx="86868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Students were surveyed to determine whether they could roll their tongue or not. The data is displayed below.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1400" dirty="0"/>
          </a:p>
          <a:p>
            <a:r>
              <a:rPr lang="en-US" sz="2000" dirty="0"/>
              <a:t>How many students could roll their tongue</a:t>
            </a:r>
            <a:r>
              <a:rPr lang="en-US" sz="2000" dirty="0" smtClean="0"/>
              <a:t>?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14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000" dirty="0"/>
              <a:t>How many students were girls</a:t>
            </a:r>
            <a:r>
              <a:rPr lang="en-US" sz="2000" dirty="0" smtClean="0"/>
              <a:t>?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10</a:t>
            </a:r>
            <a:endParaRPr lang="en-US" sz="2000" dirty="0"/>
          </a:p>
          <a:p>
            <a:r>
              <a:rPr lang="en-US" sz="2000" dirty="0"/>
              <a:t>How many students were boys</a:t>
            </a:r>
            <a:r>
              <a:rPr lang="en-US" sz="2000" dirty="0" smtClean="0"/>
              <a:t>?</a:t>
            </a:r>
            <a:r>
              <a:rPr lang="en-US" sz="2000" dirty="0"/>
              <a:t>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15</a:t>
            </a:r>
            <a:endParaRPr lang="en-US" sz="2000" dirty="0"/>
          </a:p>
          <a:p>
            <a:r>
              <a:rPr lang="en-US" sz="2000" dirty="0"/>
              <a:t>How many girls could roll their tongue</a:t>
            </a:r>
            <a:r>
              <a:rPr lang="en-US" sz="2000" dirty="0" smtClean="0"/>
              <a:t>?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6</a:t>
            </a:r>
            <a:endParaRPr lang="en-US" sz="2000" dirty="0"/>
          </a:p>
          <a:p>
            <a:r>
              <a:rPr lang="en-US" sz="2000" dirty="0"/>
              <a:t>What percentage of tongue rollers were girls</a:t>
            </a:r>
            <a:r>
              <a:rPr lang="en-US" sz="2000" dirty="0" smtClean="0"/>
              <a:t>?</a:t>
            </a:r>
            <a:r>
              <a:rPr lang="en-US" sz="2000" dirty="0"/>
              <a:t>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6/14 = 43%</a:t>
            </a:r>
            <a:endParaRPr lang="en-US" sz="2000" dirty="0"/>
          </a:p>
          <a:p>
            <a:r>
              <a:rPr lang="en-US" sz="2000" dirty="0"/>
              <a:t>How many boys could roll their tongue</a:t>
            </a:r>
            <a:r>
              <a:rPr lang="en-US" sz="2000" dirty="0" smtClean="0"/>
              <a:t>?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8</a:t>
            </a:r>
            <a:endParaRPr lang="en-US" sz="2000" dirty="0"/>
          </a:p>
          <a:p>
            <a:r>
              <a:rPr lang="en-US" sz="2000" dirty="0"/>
              <a:t>What percentage of boys could roll their tongue</a:t>
            </a:r>
            <a:r>
              <a:rPr lang="en-US" sz="2000" dirty="0" smtClean="0"/>
              <a:t>?</a:t>
            </a:r>
            <a:r>
              <a:rPr lang="en-US" sz="2000" dirty="0"/>
              <a:t>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8/15 = 53%</a:t>
            </a:r>
            <a:endParaRPr lang="en-US" sz="2000" dirty="0"/>
          </a:p>
          <a:p>
            <a:pPr marL="0" indent="0">
              <a:buNone/>
            </a:pPr>
            <a:endParaRPr lang="en-US" sz="2800" dirty="0" smtClean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/>
              <a:t>Unit </a:t>
            </a:r>
            <a:r>
              <a:rPr lang="en-US" dirty="0" smtClean="0"/>
              <a:t>4 </a:t>
            </a:r>
            <a:r>
              <a:rPr lang="en-US" dirty="0"/>
              <a:t>Challenges</a:t>
            </a:r>
            <a:endParaRPr lang="en-US" dirty="0" smtClean="0"/>
          </a:p>
        </p:txBody>
      </p:sp>
      <p:sp>
        <p:nvSpPr>
          <p:cNvPr id="51" name="TextBox 50"/>
          <p:cNvSpPr txBox="1"/>
          <p:nvPr/>
        </p:nvSpPr>
        <p:spPr>
          <a:xfrm>
            <a:off x="152400" y="5715000"/>
            <a:ext cx="65482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Adapted from “Can You Roll Your Tongue?” </a:t>
            </a:r>
            <a:r>
              <a:rPr lang="en-US" sz="1400" u="sng" dirty="0">
                <a:hlinkClick r:id="rId4"/>
              </a:rPr>
              <a:t>http://www.amstat.org/education/btg</a:t>
            </a:r>
            <a:r>
              <a:rPr lang="en-US" sz="1400" u="sng" dirty="0" smtClean="0">
                <a:hlinkClick r:id="rId4"/>
              </a:rPr>
              <a:t>/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168" y="2133600"/>
            <a:ext cx="58483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98731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1" y="1143000"/>
            <a:ext cx="86868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Fifty-four students in middle school were asked two questions about musical preferences: “Do you like rock?” “Do you like rap?” The responses are summarized in the table below: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What </a:t>
            </a:r>
            <a:r>
              <a:rPr lang="en-US" sz="2800" dirty="0"/>
              <a:t>percentage of the students </a:t>
            </a:r>
            <a:r>
              <a:rPr lang="en-US" sz="2800" dirty="0" smtClean="0"/>
              <a:t>like </a:t>
            </a:r>
            <a:r>
              <a:rPr lang="en-US" sz="2800" dirty="0"/>
              <a:t>rock?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2800" dirty="0" smtClean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/>
              <a:t>Unit </a:t>
            </a:r>
            <a:r>
              <a:rPr lang="en-US" dirty="0" smtClean="0"/>
              <a:t>4 </a:t>
            </a:r>
            <a:r>
              <a:rPr lang="en-US" dirty="0"/>
              <a:t>Challenges</a:t>
            </a:r>
            <a:endParaRPr lang="en-US" dirty="0" smtClean="0"/>
          </a:p>
        </p:txBody>
      </p:sp>
      <p:sp>
        <p:nvSpPr>
          <p:cNvPr id="51" name="TextBox 50"/>
          <p:cNvSpPr txBox="1"/>
          <p:nvPr/>
        </p:nvSpPr>
        <p:spPr>
          <a:xfrm>
            <a:off x="152400" y="5715000"/>
            <a:ext cx="57679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Adapted from </a:t>
            </a:r>
            <a:r>
              <a:rPr lang="en-US" sz="1400" i="1" dirty="0"/>
              <a:t>Illustrative Mathematics</a:t>
            </a:r>
            <a:r>
              <a:rPr lang="en-US" sz="1400" dirty="0"/>
              <a:t>  </a:t>
            </a:r>
            <a:r>
              <a:rPr lang="en-US" sz="1400" dirty="0" smtClean="0"/>
              <a:t>S-IC, S-ID Musical Preferences</a:t>
            </a:r>
            <a:endParaRPr lang="en-US" sz="14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388" y="2514600"/>
            <a:ext cx="6753225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87899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765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28601" y="1143000"/>
                <a:ext cx="8686800" cy="46482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800" dirty="0" smtClean="0"/>
                  <a:t>Fifty-four students in middle school were asked two questions about musical preferences: “Do you like rock?” “Do you like rap?” The responses are summarized in the table below:</a:t>
                </a:r>
              </a:p>
              <a:p>
                <a:pPr marL="0" indent="0">
                  <a:buNone/>
                </a:pPr>
                <a:endParaRPr lang="en-US" sz="2800" dirty="0"/>
              </a:p>
              <a:p>
                <a:pPr marL="0" indent="0">
                  <a:buNone/>
                </a:pPr>
                <a:endParaRPr lang="en-US" sz="2800" dirty="0" smtClean="0"/>
              </a:p>
              <a:p>
                <a:pPr marL="0" indent="0">
                  <a:buNone/>
                </a:pPr>
                <a:r>
                  <a:rPr lang="en-US" sz="2800" dirty="0" smtClean="0"/>
                  <a:t>What </a:t>
                </a:r>
                <a:r>
                  <a:rPr lang="en-US" sz="2800" dirty="0"/>
                  <a:t>percentage of the students </a:t>
                </a:r>
                <a:r>
                  <a:rPr lang="en-US" sz="2800" dirty="0" smtClean="0"/>
                  <a:t>like </a:t>
                </a:r>
                <a:r>
                  <a:rPr lang="en-US" sz="2800" dirty="0"/>
                  <a:t>rock</a:t>
                </a:r>
                <a:r>
                  <a:rPr lang="en-US" sz="2800" dirty="0" smtClean="0"/>
                  <a:t>?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33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/>
                            </a:rPr>
                            <m:t>54</m:t>
                          </m:r>
                        </m:den>
                      </m:f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≈61%</m:t>
                      </m:r>
                    </m:oMath>
                  </m:oMathPara>
                </a14:m>
                <a:endParaRPr lang="en-US" sz="2800" dirty="0"/>
              </a:p>
              <a:p>
                <a:pPr marL="0" indent="0">
                  <a:buNone/>
                </a:pPr>
                <a:endParaRPr lang="en-US" sz="1400" dirty="0"/>
              </a:p>
              <a:p>
                <a:pPr marL="0" indent="0">
                  <a:buNone/>
                </a:pPr>
                <a:endParaRPr lang="en-US" sz="2800" dirty="0" smtClean="0"/>
              </a:p>
            </p:txBody>
          </p:sp>
        </mc:Choice>
        <mc:Fallback xmlns="">
          <p:sp>
            <p:nvSpPr>
              <p:cNvPr id="2765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28601" y="1143000"/>
                <a:ext cx="8686800" cy="4648200"/>
              </a:xfrm>
              <a:blipFill rotWithShape="1">
                <a:blip r:embed="rId3"/>
                <a:stretch>
                  <a:fillRect l="-1474" t="-1312" r="-9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/>
              <a:t>Unit </a:t>
            </a:r>
            <a:r>
              <a:rPr lang="en-US" dirty="0" smtClean="0"/>
              <a:t>4 </a:t>
            </a:r>
            <a:r>
              <a:rPr lang="en-US" dirty="0"/>
              <a:t>Challenges</a:t>
            </a:r>
            <a:endParaRPr lang="en-US" dirty="0" smtClean="0"/>
          </a:p>
        </p:txBody>
      </p:sp>
      <p:sp>
        <p:nvSpPr>
          <p:cNvPr id="51" name="TextBox 50"/>
          <p:cNvSpPr txBox="1"/>
          <p:nvPr/>
        </p:nvSpPr>
        <p:spPr>
          <a:xfrm>
            <a:off x="152400" y="5715000"/>
            <a:ext cx="57679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Adapted from </a:t>
            </a:r>
            <a:r>
              <a:rPr lang="en-US" sz="1400" i="1" dirty="0"/>
              <a:t>Illustrative Mathematics</a:t>
            </a:r>
            <a:r>
              <a:rPr lang="en-US" sz="1400" dirty="0"/>
              <a:t>  </a:t>
            </a:r>
            <a:r>
              <a:rPr lang="en-US" sz="1400" dirty="0" smtClean="0"/>
              <a:t>S-IC, S-ID Musical Preferences</a:t>
            </a:r>
            <a:endParaRPr lang="en-US" sz="14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388" y="2514600"/>
            <a:ext cx="6753225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06264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1" y="1143000"/>
            <a:ext cx="86868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Fifty-four students in middle school were asked two questions about musical preferences: “Do you like rock?” “Do you like rap?” The responses are summarized in the table below: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Is </a:t>
            </a:r>
            <a:r>
              <a:rPr lang="en-US" sz="2800" dirty="0"/>
              <a:t>there evidence in this sample of a positive association in this class between liking rock and liking rap? Justify your answer by pointing out a feature of the table that supports it.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2800" dirty="0" smtClean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/>
              <a:t>Unit </a:t>
            </a:r>
            <a:r>
              <a:rPr lang="en-US" dirty="0" smtClean="0"/>
              <a:t>4 </a:t>
            </a:r>
            <a:r>
              <a:rPr lang="en-US" dirty="0"/>
              <a:t>Challenges</a:t>
            </a:r>
            <a:endParaRPr lang="en-US" dirty="0" smtClean="0"/>
          </a:p>
        </p:txBody>
      </p:sp>
      <p:sp>
        <p:nvSpPr>
          <p:cNvPr id="51" name="TextBox 50"/>
          <p:cNvSpPr txBox="1"/>
          <p:nvPr/>
        </p:nvSpPr>
        <p:spPr>
          <a:xfrm>
            <a:off x="152400" y="5715000"/>
            <a:ext cx="57679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Adapted from </a:t>
            </a:r>
            <a:r>
              <a:rPr lang="en-US" sz="1400" i="1" dirty="0"/>
              <a:t>Illustrative Mathematics</a:t>
            </a:r>
            <a:r>
              <a:rPr lang="en-US" sz="1400" dirty="0"/>
              <a:t>  </a:t>
            </a:r>
            <a:r>
              <a:rPr lang="en-US" sz="1400" dirty="0" smtClean="0"/>
              <a:t>S-IC, S-ID Musical Preferences</a:t>
            </a:r>
            <a:endParaRPr lang="en-US" sz="14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388" y="2514600"/>
            <a:ext cx="6753225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32368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765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28601" y="1143000"/>
                <a:ext cx="8686800" cy="46482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800" dirty="0" smtClean="0"/>
                  <a:t>Fifty-four students in middle school were asked two questions about musical preferences: “Do you like rock?” “Do you like rap?” The responses are summarized in the table below:</a:t>
                </a:r>
              </a:p>
              <a:p>
                <a:pPr marL="0" indent="0">
                  <a:buNone/>
                </a:pPr>
                <a:endParaRPr lang="en-US" sz="2800" dirty="0"/>
              </a:p>
              <a:p>
                <a:pPr marL="0" indent="0">
                  <a:buNone/>
                </a:pPr>
                <a:endParaRPr lang="en-US" sz="2800" dirty="0" smtClean="0"/>
              </a:p>
              <a:p>
                <a:pPr marL="0" indent="0">
                  <a:buNone/>
                </a:pPr>
                <a:r>
                  <a:rPr lang="en-US" sz="2800" dirty="0" smtClean="0"/>
                  <a:t>Is </a:t>
                </a:r>
                <a:r>
                  <a:rPr lang="en-US" sz="2800" dirty="0"/>
                  <a:t>there evidence in this sample of a positive association in this class between liking rock and liking rap? Justify your answer by pointing out a feature of the table that supports it</a:t>
                </a:r>
                <a:r>
                  <a:rPr lang="en-US" sz="2800" dirty="0" smtClean="0"/>
                  <a:t>.  </a:t>
                </a:r>
                <a:r>
                  <a:rPr lang="en-US" sz="2800" b="1" dirty="0" smtClean="0"/>
                  <a:t>Yes, there is evidence. Of those who like Rap,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1" i="1" dirty="0" smtClean="0">
                            <a:latin typeface="Cambria Math"/>
                          </a:rPr>
                          <m:t>𝟐𝟕</m:t>
                        </m:r>
                      </m:num>
                      <m:den>
                        <m:r>
                          <a:rPr lang="en-US" sz="2800" b="1" i="1" dirty="0" smtClean="0">
                            <a:latin typeface="Cambria Math"/>
                          </a:rPr>
                          <m:t>𝟑𝟏</m:t>
                        </m:r>
                      </m:den>
                    </m:f>
                    <m:r>
                      <a:rPr lang="en-US" sz="2800" b="1" i="1" dirty="0" smtClean="0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sz="2800" b="1" i="1" dirty="0" smtClean="0">
                        <a:latin typeface="Cambria Math"/>
                        <a:ea typeface="Cambria Math"/>
                      </a:rPr>
                      <m:t>𝟖𝟕</m:t>
                    </m:r>
                    <m:r>
                      <a:rPr lang="en-US" sz="2800" b="1" i="1" dirty="0" smtClean="0">
                        <a:latin typeface="Cambria Math"/>
                        <a:ea typeface="Cambria Math"/>
                      </a:rPr>
                      <m:t>%</m:t>
                    </m:r>
                  </m:oMath>
                </a14:m>
                <a:r>
                  <a:rPr lang="en-US" sz="2800" b="1" dirty="0" smtClean="0"/>
                  <a:t> like Rock, too.</a:t>
                </a:r>
                <a:endParaRPr lang="en-US" sz="2800" b="1" dirty="0"/>
              </a:p>
              <a:p>
                <a:pPr marL="0" indent="0">
                  <a:buNone/>
                </a:pPr>
                <a:endParaRPr lang="en-US" sz="1400" dirty="0"/>
              </a:p>
              <a:p>
                <a:pPr marL="0" indent="0">
                  <a:buNone/>
                </a:pPr>
                <a:endParaRPr lang="en-US" sz="2800" dirty="0" smtClean="0"/>
              </a:p>
            </p:txBody>
          </p:sp>
        </mc:Choice>
        <mc:Fallback xmlns="">
          <p:sp>
            <p:nvSpPr>
              <p:cNvPr id="2765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28601" y="1143000"/>
                <a:ext cx="8686800" cy="4648200"/>
              </a:xfrm>
              <a:blipFill rotWithShape="1">
                <a:blip r:embed="rId3"/>
                <a:stretch>
                  <a:fillRect l="-1474" t="-1312" r="-9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/>
              <a:t>Unit </a:t>
            </a:r>
            <a:r>
              <a:rPr lang="en-US" dirty="0" smtClean="0"/>
              <a:t>4 </a:t>
            </a:r>
            <a:r>
              <a:rPr lang="en-US" dirty="0"/>
              <a:t>Challenges</a:t>
            </a:r>
            <a:endParaRPr lang="en-US" dirty="0" smtClean="0"/>
          </a:p>
        </p:txBody>
      </p:sp>
      <p:sp>
        <p:nvSpPr>
          <p:cNvPr id="51" name="TextBox 50"/>
          <p:cNvSpPr txBox="1"/>
          <p:nvPr/>
        </p:nvSpPr>
        <p:spPr>
          <a:xfrm>
            <a:off x="152400" y="5715000"/>
            <a:ext cx="57679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Adapted from </a:t>
            </a:r>
            <a:r>
              <a:rPr lang="en-US" sz="1400" i="1" dirty="0"/>
              <a:t>Illustrative Mathematics</a:t>
            </a:r>
            <a:r>
              <a:rPr lang="en-US" sz="1400" dirty="0"/>
              <a:t>  </a:t>
            </a:r>
            <a:r>
              <a:rPr lang="en-US" sz="1400" dirty="0" smtClean="0"/>
              <a:t>S-IC, S-ID Musical Preferences</a:t>
            </a:r>
            <a:endParaRPr lang="en-US" sz="14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388" y="2514600"/>
            <a:ext cx="6753225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80324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1" y="1143000"/>
            <a:ext cx="86868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According to the Red Cross the mix of the different blood types in the US population is: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Is there a relationship between ethnic background and blood type? Explain.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/>
              <a:t>Unit </a:t>
            </a:r>
            <a:r>
              <a:rPr lang="en-US" dirty="0" smtClean="0"/>
              <a:t>4 </a:t>
            </a:r>
            <a:r>
              <a:rPr lang="en-US" dirty="0"/>
              <a:t>Challenges</a:t>
            </a:r>
            <a:endParaRPr lang="en-US" dirty="0" smtClean="0"/>
          </a:p>
        </p:txBody>
      </p:sp>
      <p:sp>
        <p:nvSpPr>
          <p:cNvPr id="51" name="TextBox 50"/>
          <p:cNvSpPr txBox="1"/>
          <p:nvPr/>
        </p:nvSpPr>
        <p:spPr>
          <a:xfrm>
            <a:off x="152400" y="5715000"/>
            <a:ext cx="49180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>
                <a:hlinkClick r:id="rId4"/>
              </a:rPr>
              <a:t>http://www.redcrossblood.org/learn-about-blood/blood-types</a:t>
            </a:r>
            <a:endParaRPr lang="en-US" sz="1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88" y="2085294"/>
            <a:ext cx="6372225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0782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57150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 Narrow" pitchFamily="34" charset="0"/>
              </a:rPr>
              <a:t>GaDOE</a:t>
            </a: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Resources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Fall 2011 CCGPS Standards for Mathematical Practices Webinars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www.georgiastandards.org/Common-Core/Pages/Math-PL-Sessions.aspx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Spring 2012 CCGPS Mathematics Professional Learning Sessions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on GPB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www.georgiastandards.org/Common-Core/Pages/Math-PL-Sessions.aspx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2012 – 2013 CCGPS Mathematics Unit-by-Unit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Webinar Series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www.georgiastandards.org/Common-Core/Pages/Math-PL-Sessions.aspx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Georgia Mathematics Teacher Forums - </a:t>
            </a:r>
            <a:r>
              <a:rPr lang="en-US" sz="2000" dirty="0">
                <a:latin typeface="Arial Narrow" pitchFamily="34" charset="0"/>
                <a:hlinkClick r:id="rId4"/>
              </a:rPr>
              <a:t>http://</a:t>
            </a:r>
            <a:r>
              <a:rPr lang="en-US" sz="2000" dirty="0" smtClean="0">
                <a:latin typeface="Arial Narrow" pitchFamily="34" charset="0"/>
                <a:hlinkClick r:id="rId4"/>
              </a:rPr>
              <a:t>ccgpsmathematics9-10.wikispaces.com</a:t>
            </a:r>
            <a:r>
              <a:rPr lang="en-US" sz="2000" dirty="0">
                <a:latin typeface="Arial Narrow" pitchFamily="34" charset="0"/>
                <a:hlinkClick r:id="rId4"/>
              </a:rPr>
              <a:t>/</a:t>
            </a:r>
            <a:r>
              <a:rPr lang="en-US" sz="2000" dirty="0">
                <a:latin typeface="Arial Narrow" pitchFamily="34" charset="0"/>
              </a:rPr>
              <a:t> </a:t>
            </a:r>
            <a:endParaRPr lang="en-US" sz="2000" dirty="0" smtClean="0"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CCGPS Mathematics Frameworks and Comprehensive Course Overviews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5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www.georgiastandards.org/Common-Core/Pages/Math-9-12.aspx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Mathematics Formative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Assessment Lesson Videos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6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6"/>
              </a:rPr>
              <a:t>www.georgiastandards.org/Common-Core/Pages/Mathematics-Formative-Assessment-Lessons-Videos.aspx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algn="l">
              <a:buFont typeface="Arial" pitchFamily="34" charset="0"/>
              <a:buChar char="•"/>
            </a:pP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Resources</a:t>
            </a:r>
            <a:endParaRPr lang="en-U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08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74638"/>
            <a:ext cx="3886200" cy="715962"/>
          </a:xfrm>
          <a:solidFill>
            <a:schemeClr val="bg2">
              <a:lumMod val="75000"/>
            </a:schemeClr>
          </a:solidFill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Resource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5638800" cy="4906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The following list is provided as a sample of available resources and is for informational purposes only. It is your responsibility to investigate them to determine their value and appropriateness for your district. </a:t>
            </a:r>
            <a:r>
              <a:rPr lang="en-US" dirty="0" err="1" smtClean="0"/>
              <a:t>GaDOE</a:t>
            </a:r>
            <a:r>
              <a:rPr lang="en-US" dirty="0" smtClean="0"/>
              <a:t> does not endorse or recommend the purchase of or use of any particular resource. 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Resourc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9800" y="1447800"/>
            <a:ext cx="2910898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62000"/>
            <a:ext cx="9144000" cy="57150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CCGPS Resources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SEDL videos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http://bit.ly/RwWTdc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 or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4"/>
              </a:rPr>
              <a:t>http://bit.ly/yyhvtc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Illustrative Mathematics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http://www.illustrativemathematics.org/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Mathematics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Vision Project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6"/>
              </a:rPr>
              <a:t>http://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6"/>
              </a:rPr>
              <a:t>www.mathematicsvisionproject.org/index.html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Dana Center's CCSS Toolbox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7"/>
              </a:rPr>
              <a:t>http://www.ccsstoolbox.com/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Common Core Standards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8"/>
              </a:rPr>
              <a:t>http://www.corestandards.org/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Tools for the Common Core Standards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9"/>
              </a:rPr>
              <a:t>http://commoncoretools.me/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 </a:t>
            </a:r>
            <a:r>
              <a:rPr lang="en-US" sz="2000" dirty="0" err="1" smtClean="0">
                <a:solidFill>
                  <a:schemeClr val="tx1"/>
                </a:solidFill>
              </a:rPr>
              <a:t>LearnZillion</a:t>
            </a:r>
            <a:r>
              <a:rPr lang="en-US" sz="2000" dirty="0" smtClean="0">
                <a:solidFill>
                  <a:schemeClr val="tx1"/>
                </a:solidFill>
              </a:rPr>
              <a:t> - </a:t>
            </a:r>
            <a:r>
              <a:rPr lang="en-US" sz="2000" dirty="0">
                <a:solidFill>
                  <a:schemeClr val="tx1"/>
                </a:solidFill>
                <a:hlinkClick r:id="rId10"/>
              </a:rPr>
              <a:t>http://learnzillion.com</a:t>
            </a:r>
            <a:r>
              <a:rPr lang="en-US" sz="2000" dirty="0" smtClean="0">
                <a:solidFill>
                  <a:schemeClr val="tx1"/>
                </a:solidFill>
                <a:hlinkClick r:id="rId10"/>
              </a:rPr>
              <a:t>/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Assessment Resources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MAP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1"/>
              </a:rPr>
              <a:t>http://www.map.mathshell.org.uk/materials/index.php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Illustrative Mathematics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2"/>
              </a:rPr>
              <a:t>http://illustrativemathematics.org/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CCSS Toolbox: PARCC Prototyping Project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3"/>
              </a:rPr>
              <a:t>http://www.ccsstoolbox.org/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Smarter Balanced - </a:t>
            </a:r>
            <a:r>
              <a:rPr lang="en-US" sz="2000" dirty="0">
                <a:hlinkClick r:id="rId14"/>
              </a:rPr>
              <a:t>http://www.smarterbalanced.org/smarter-balanced-assessments/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PARCC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5"/>
              </a:rPr>
              <a:t>http://www.parcconline.org/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Online Assessment System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6"/>
              </a:rPr>
              <a:t>http://bit.ly/OoyaK5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/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pitchFamily="34" charset="0"/>
              <a:buChar char="•"/>
            </a:pP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Resources</a:t>
            </a:r>
            <a:endParaRPr lang="en-U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7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Begin at www.georgiastandards.org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1143000"/>
            <a:ext cx="8458201" cy="5500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5-Point Star 3">
            <a:hlinkClick r:id="rId3"/>
          </p:cNvPr>
          <p:cNvSpPr/>
          <p:nvPr/>
        </p:nvSpPr>
        <p:spPr>
          <a:xfrm>
            <a:off x="6934200" y="3893172"/>
            <a:ext cx="609600" cy="762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477000" y="4747491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Direct Link to Page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4670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50924"/>
            <a:ext cx="8242300" cy="451167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Resources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2895600" y="2971800"/>
            <a:ext cx="2514600" cy="3349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46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Resources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914400"/>
            <a:ext cx="8610600" cy="5562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  Professional Learning Resources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Inside Mathematics-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http://www.insidemathematics.org/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Annenberg Learner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4"/>
              </a:rPr>
              <a:t>http://www.learner.org/index.html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Arial Narrow" pitchFamily="34" charset="0"/>
              </a:rPr>
              <a:t>Edutopia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–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http://www.edutopia.org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Teaching Channel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6"/>
              </a:rPr>
              <a:t>http://www.teachingchannel.org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Ontario Ministry of Education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7"/>
              </a:rPr>
              <a:t>http://bit.ly/cGZlce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Achieve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8"/>
              </a:rPr>
              <a:t>http://www.achieve.org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8"/>
              </a:rPr>
              <a:t>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 Expeditionary Learning: Center for Student Work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9"/>
              </a:rPr>
              <a:t>http://elschools.org/student-work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  Blogs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Dan Meyer</a:t>
            </a:r>
            <a:r>
              <a:rPr lang="en-US" sz="2000" dirty="0" smtClean="0"/>
              <a:t>  – </a:t>
            </a:r>
            <a:r>
              <a:rPr lang="en-US" sz="2000" dirty="0" smtClean="0">
                <a:hlinkClick r:id="rId10"/>
              </a:rPr>
              <a:t>http://blog.mrmeyer.com/</a:t>
            </a:r>
            <a:endParaRPr lang="en-US" sz="2000" dirty="0" smtClean="0"/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Robert </a:t>
            </a:r>
            <a:r>
              <a:rPr lang="en-US" sz="2000" dirty="0" err="1" smtClean="0">
                <a:solidFill>
                  <a:schemeClr val="tx1"/>
                </a:solidFill>
              </a:rPr>
              <a:t>Kaplinsky</a:t>
            </a:r>
            <a:r>
              <a:rPr lang="en-US" sz="2000" dirty="0">
                <a:solidFill>
                  <a:schemeClr val="tx1"/>
                </a:solidFill>
              </a:rPr>
              <a:t> - </a:t>
            </a:r>
            <a:r>
              <a:rPr lang="en-US" sz="2000" dirty="0">
                <a:solidFill>
                  <a:schemeClr val="tx1"/>
                </a:solidFill>
                <a:hlinkClick r:id="rId11"/>
              </a:rPr>
              <a:t>http://robertkaplinsky.com</a:t>
            </a:r>
            <a:r>
              <a:rPr lang="en-US" sz="2000" dirty="0" smtClean="0">
                <a:solidFill>
                  <a:schemeClr val="tx1"/>
                </a:solidFill>
                <a:hlinkClick r:id="rId11"/>
              </a:rPr>
              <a:t>/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Books</a:t>
            </a:r>
          </a:p>
          <a:p>
            <a:pPr marL="800100" lvl="1" indent="-3429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Van </a:t>
            </a:r>
            <a:r>
              <a:rPr lang="en-US" sz="2000" dirty="0">
                <a:solidFill>
                  <a:schemeClr val="tx1"/>
                </a:solidFill>
              </a:rPr>
              <a:t>De </a:t>
            </a:r>
            <a:r>
              <a:rPr lang="en-US" sz="2000" dirty="0" err="1">
                <a:solidFill>
                  <a:schemeClr val="tx1"/>
                </a:solidFill>
              </a:rPr>
              <a:t>Walle</a:t>
            </a:r>
            <a:r>
              <a:rPr lang="en-US" sz="2000" dirty="0">
                <a:solidFill>
                  <a:schemeClr val="tx1"/>
                </a:solidFill>
              </a:rPr>
              <a:t> &amp; </a:t>
            </a:r>
            <a:r>
              <a:rPr lang="en-US" sz="2000" dirty="0" err="1">
                <a:solidFill>
                  <a:schemeClr val="tx1"/>
                </a:solidFill>
              </a:rPr>
              <a:t>Lovin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i="1" dirty="0">
                <a:solidFill>
                  <a:schemeClr val="tx1"/>
                </a:solidFill>
              </a:rPr>
              <a:t>Teaching Student-Centered Mathematics, Grades 5-8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854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5181600"/>
          </a:xfrm>
        </p:spPr>
        <p:txBody>
          <a:bodyPr/>
          <a:lstStyle/>
          <a:p>
            <a:pPr algn="l"/>
            <a:endParaRPr lang="en-US" sz="1400" dirty="0" smtClean="0">
              <a:solidFill>
                <a:schemeClr val="tx1"/>
              </a:solidFill>
            </a:endParaRPr>
          </a:p>
          <a:p>
            <a:pPr algn="l"/>
            <a:endParaRPr lang="en-US" sz="1400" dirty="0">
              <a:solidFill>
                <a:schemeClr val="tx1"/>
              </a:solidFill>
            </a:endParaRPr>
          </a:p>
          <a:p>
            <a:pPr algn="l"/>
            <a:endParaRPr lang="en-US" sz="1400" dirty="0" smtClean="0">
              <a:solidFill>
                <a:schemeClr val="tx1"/>
              </a:solidFill>
            </a:endParaRPr>
          </a:p>
          <a:p>
            <a:pPr algn="l"/>
            <a:endParaRPr lang="en-US" sz="1400" dirty="0">
              <a:solidFill>
                <a:schemeClr val="tx1"/>
              </a:solidFill>
            </a:endParaRPr>
          </a:p>
          <a:p>
            <a:pPr algn="l"/>
            <a:endParaRPr lang="en-US" sz="1400" dirty="0" smtClean="0">
              <a:solidFill>
                <a:schemeClr val="tx1"/>
              </a:solidFill>
            </a:endParaRPr>
          </a:p>
          <a:p>
            <a:pPr algn="l"/>
            <a:endParaRPr lang="en-US" sz="1400" dirty="0">
              <a:solidFill>
                <a:schemeClr val="tx1"/>
              </a:solidFill>
            </a:endParaRPr>
          </a:p>
          <a:p>
            <a:pPr algn="l"/>
            <a:endParaRPr lang="en-US" sz="1400" dirty="0" smtClean="0">
              <a:solidFill>
                <a:schemeClr val="tx1"/>
              </a:solidFill>
            </a:endParaRPr>
          </a:p>
          <a:p>
            <a:pPr algn="l"/>
            <a:endParaRPr lang="en-US" sz="1400" dirty="0">
              <a:solidFill>
                <a:schemeClr val="tx1"/>
              </a:solidFill>
            </a:endParaRPr>
          </a:p>
          <a:p>
            <a:pPr algn="l"/>
            <a:endParaRPr lang="en-US" sz="1400" dirty="0" smtClean="0">
              <a:solidFill>
                <a:schemeClr val="tx1"/>
              </a:solidFill>
            </a:endParaRPr>
          </a:p>
          <a:p>
            <a:pPr algn="l"/>
            <a:endParaRPr lang="en-US" sz="1400" dirty="0">
              <a:solidFill>
                <a:schemeClr val="tx1"/>
              </a:solidFill>
            </a:endParaRPr>
          </a:p>
          <a:p>
            <a:pPr algn="l"/>
            <a:endParaRPr lang="en-US" sz="1400" dirty="0" smtClean="0">
              <a:solidFill>
                <a:schemeClr val="tx1"/>
              </a:solidFill>
            </a:endParaRPr>
          </a:p>
          <a:p>
            <a:pPr algn="l"/>
            <a:endParaRPr lang="en-US" sz="1400" dirty="0">
              <a:solidFill>
                <a:schemeClr val="tx1"/>
              </a:solidFill>
            </a:endParaRPr>
          </a:p>
          <a:p>
            <a:pPr algn="l"/>
            <a:endParaRPr lang="en-US" sz="1400" dirty="0" smtClean="0">
              <a:solidFill>
                <a:schemeClr val="tx1"/>
              </a:solidFill>
            </a:endParaRPr>
          </a:p>
          <a:p>
            <a:pPr algn="l"/>
            <a:endParaRPr lang="en-US" sz="1400" dirty="0">
              <a:solidFill>
                <a:schemeClr val="tx1"/>
              </a:solidFill>
            </a:endParaRPr>
          </a:p>
          <a:p>
            <a:pPr algn="l"/>
            <a:endParaRPr lang="en-US" sz="1400" dirty="0" smtClean="0">
              <a:solidFill>
                <a:schemeClr val="tx1"/>
              </a:solidFill>
            </a:endParaRPr>
          </a:p>
          <a:p>
            <a:pPr algn="l"/>
            <a:endParaRPr lang="en-US" sz="1400" dirty="0">
              <a:solidFill>
                <a:schemeClr val="tx1"/>
              </a:solidFill>
            </a:endParaRPr>
          </a:p>
          <a:p>
            <a:pPr algn="l"/>
            <a:endParaRPr lang="en-US" sz="1400" dirty="0" smtClean="0">
              <a:solidFill>
                <a:schemeClr val="tx1"/>
              </a:solidFill>
            </a:endParaRPr>
          </a:p>
        </p:txBody>
      </p:sp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Resources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152400" y="1143000"/>
            <a:ext cx="5638800" cy="2895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smtClean="0">
                <a:solidFill>
                  <a:schemeClr val="tx1"/>
                </a:solidFill>
              </a:rPr>
              <a:t>SMP 3 – Construct viable arguments and critique the reasoning of others</a:t>
            </a:r>
          </a:p>
          <a:p>
            <a:pPr marL="914400" lvl="1" indent="-457200" algn="l">
              <a:buFont typeface="Wingdings" pitchFamily="2" charset="2"/>
              <a:buChar char="Ø"/>
            </a:pPr>
            <a:r>
              <a:rPr lang="en-US" sz="2400" smtClean="0">
                <a:solidFill>
                  <a:schemeClr val="tx1"/>
                </a:solidFill>
              </a:rPr>
              <a:t>Student Sample Work</a:t>
            </a:r>
          </a:p>
          <a:p>
            <a:pPr marL="914400" lvl="1" indent="-457200" algn="l">
              <a:buFont typeface="Wingdings" pitchFamily="2" charset="2"/>
              <a:buChar char="Ø"/>
            </a:pPr>
            <a:r>
              <a:rPr lang="en-US" sz="2400" smtClean="0">
                <a:solidFill>
                  <a:schemeClr val="tx1"/>
                </a:solidFill>
              </a:rPr>
              <a:t>Feedback/Critique and Revision</a:t>
            </a:r>
            <a:endParaRPr lang="en-US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10" t="19102" r="55703" b="29401"/>
          <a:stretch/>
        </p:blipFill>
        <p:spPr bwMode="auto">
          <a:xfrm>
            <a:off x="5486400" y="1295400"/>
            <a:ext cx="3429000" cy="39624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62000" y="4800600"/>
            <a:ext cx="800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Expeditionary Learning </a:t>
            </a:r>
          </a:p>
          <a:p>
            <a:r>
              <a:rPr lang="en-US" sz="2800" dirty="0" smtClean="0">
                <a:hlinkClick r:id="rId5"/>
              </a:rPr>
              <a:t>http</a:t>
            </a:r>
            <a:r>
              <a:rPr lang="en-US" sz="2800" dirty="0">
                <a:hlinkClick r:id="rId5"/>
              </a:rPr>
              <a:t>://</a:t>
            </a:r>
            <a:r>
              <a:rPr lang="en-US" sz="2800" dirty="0" smtClean="0">
                <a:hlinkClick r:id="rId5"/>
              </a:rPr>
              <a:t>elschools.org/student-work/butterfly-drafts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76198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Feedback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762000"/>
            <a:ext cx="8686800" cy="5334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 sz="800" u="sng" dirty="0" smtClean="0">
              <a:hlinkClick r:id="rId3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u="sng" dirty="0" smtClean="0">
                <a:hlinkClick r:id="rId3"/>
              </a:rPr>
              <a:t>http</a:t>
            </a:r>
            <a:r>
              <a:rPr lang="en-US" u="sng" dirty="0">
                <a:hlinkClick r:id="rId3"/>
              </a:rPr>
              <a:t>://www.surveymonkey.com/s/WZKG5G2</a:t>
            </a:r>
            <a:endParaRPr lang="en-US" u="sng" dirty="0"/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James Pratt –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4"/>
              </a:rPr>
              <a:t>jpratt@doe.k12.ga.us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           Brooke Kline –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bkline@doe.k12.ga.us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48600" y="58070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644124"/>
            <a:ext cx="3276600" cy="368987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12157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3"/>
          <p:cNvSpPr>
            <a:spLocks noGrp="1"/>
          </p:cNvSpPr>
          <p:nvPr>
            <p:ph type="title"/>
          </p:nvPr>
        </p:nvSpPr>
        <p:spPr>
          <a:xfrm>
            <a:off x="152400" y="304800"/>
            <a:ext cx="8763000" cy="2514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 Narrow" pitchFamily="34" charset="0"/>
              </a:rPr>
              <a:t>Thank You!</a:t>
            </a:r>
            <a:br>
              <a:rPr lang="en-US" dirty="0" smtClean="0">
                <a:latin typeface="Arial Narrow" pitchFamily="34" charset="0"/>
              </a:rPr>
            </a:br>
            <a:r>
              <a:rPr lang="en-US" sz="2000" dirty="0" smtClean="0">
                <a:latin typeface="Arial Narrow" pitchFamily="34" charset="0"/>
              </a:rPr>
              <a:t> </a:t>
            </a:r>
            <a:r>
              <a:rPr lang="en-US" sz="2000" b="0" dirty="0" smtClean="0">
                <a:latin typeface="Arial Narrow" pitchFamily="34" charset="0"/>
              </a:rPr>
              <a:t>Please visit </a:t>
            </a:r>
            <a:r>
              <a:rPr lang="en-US" sz="2000" b="0" dirty="0" smtClean="0">
                <a:latin typeface="Arial Narrow" pitchFamily="34" charset="0"/>
                <a:hlinkClick r:id="rId3"/>
              </a:rPr>
              <a:t>http://ccgpsmathematics9-10.wikispaces.com/</a:t>
            </a:r>
            <a:r>
              <a:rPr lang="en-US" sz="2000" b="0" dirty="0" smtClean="0">
                <a:latin typeface="Arial Narrow" pitchFamily="34" charset="0"/>
              </a:rPr>
              <a:t>  to share your feedback, ask questions, and share your ideas and resources!</a:t>
            </a:r>
            <a:br>
              <a:rPr lang="en-US" sz="2000" b="0" dirty="0" smtClean="0">
                <a:latin typeface="Arial Narrow" pitchFamily="34" charset="0"/>
              </a:rPr>
            </a:br>
            <a:r>
              <a:rPr lang="en-US" sz="2000" b="0" dirty="0" smtClean="0">
                <a:latin typeface="Arial Narrow" pitchFamily="34" charset="0"/>
              </a:rPr>
              <a:t>Please visit </a:t>
            </a:r>
            <a:r>
              <a:rPr lang="en-US" sz="2000" b="0" dirty="0" smtClean="0">
                <a:latin typeface="Arial Narrow" pitchFamily="34" charset="0"/>
                <a:hlinkClick r:id="rId4"/>
              </a:rPr>
              <a:t>https://www.georgiastandards.org/Common-Core/Pages/Math.aspx</a:t>
            </a:r>
            <a:r>
              <a:rPr lang="en-US" sz="2000" b="0" dirty="0" smtClean="0">
                <a:latin typeface="Arial Narrow" pitchFamily="34" charset="0"/>
              </a:rPr>
              <a:t/>
            </a:r>
            <a:br>
              <a:rPr lang="en-US" sz="2000" b="0" dirty="0" smtClean="0">
                <a:latin typeface="Arial Narrow" pitchFamily="34" charset="0"/>
              </a:rPr>
            </a:br>
            <a:r>
              <a:rPr lang="en-US" sz="2000" b="0" dirty="0" smtClean="0">
                <a:latin typeface="Arial Narrow" pitchFamily="34" charset="0"/>
              </a:rPr>
              <a:t>to join the 9-12 Mathematics email </a:t>
            </a:r>
            <a:r>
              <a:rPr lang="en-US" sz="2000" b="0" dirty="0" err="1" smtClean="0">
                <a:latin typeface="Arial Narrow" pitchFamily="34" charset="0"/>
              </a:rPr>
              <a:t>listserve</a:t>
            </a:r>
            <a:r>
              <a:rPr lang="en-US" sz="2000" b="0" dirty="0" smtClean="0">
                <a:latin typeface="Arial Narrow" pitchFamily="34" charset="0"/>
              </a:rPr>
              <a:t>.</a:t>
            </a:r>
            <a:br>
              <a:rPr lang="en-US" sz="2000" b="0" dirty="0" smtClean="0">
                <a:latin typeface="Arial Narrow" pitchFamily="34" charset="0"/>
              </a:rPr>
            </a:br>
            <a:r>
              <a:rPr lang="en-US" sz="2000" dirty="0"/>
              <a:t>Follow on Twitter!</a:t>
            </a:r>
            <a:br>
              <a:rPr lang="en-US" sz="2000" dirty="0"/>
            </a:br>
            <a:r>
              <a:rPr lang="en-US" sz="2000" dirty="0"/>
              <a:t>Follow @</a:t>
            </a:r>
            <a:r>
              <a:rPr lang="en-US" sz="2000" dirty="0" err="1" smtClean="0"/>
              <a:t>GaDOEMath</a:t>
            </a:r>
            <a:endParaRPr lang="en-US" b="0" dirty="0" smtClean="0">
              <a:latin typeface="Arial Narrow" pitchFamily="34" charset="0"/>
            </a:endParaRPr>
          </a:p>
        </p:txBody>
      </p:sp>
      <p:sp>
        <p:nvSpPr>
          <p:cNvPr id="46083" name="Content Placeholder 5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17526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b="1" dirty="0" smtClean="0">
                <a:latin typeface="Arial Narrow" pitchFamily="34" charset="0"/>
              </a:rPr>
              <a:t>Brooke Kline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</a:rPr>
              <a:t>Program Specialist (6‐12)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  <a:hlinkClick r:id="rId5"/>
              </a:rPr>
              <a:t>bkline@doe.k12.ga.us</a:t>
            </a:r>
            <a:endParaRPr lang="en-US" dirty="0" smtClean="0">
              <a:latin typeface="Arial Narrow" pitchFamily="34" charset="0"/>
            </a:endParaRPr>
          </a:p>
          <a:p>
            <a:pPr algn="ctr">
              <a:buFont typeface="Arial" charset="0"/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6084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18288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b="1" dirty="0" smtClean="0">
                <a:latin typeface="Arial Narrow" pitchFamily="34" charset="0"/>
              </a:rPr>
              <a:t>James Pratt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</a:rPr>
              <a:t>Program Specialist (6-12)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  <a:hlinkClick r:id="rId6"/>
              </a:rPr>
              <a:t>jpratt@doe.k12.ga.us</a:t>
            </a:r>
            <a:endParaRPr lang="en-US" dirty="0" smtClean="0">
              <a:latin typeface="Arial Narrow" pitchFamily="34" charset="0"/>
            </a:endParaRPr>
          </a:p>
          <a:p>
            <a:pPr algn="ctr">
              <a:buFont typeface="Arial" charset="0"/>
              <a:buNone/>
            </a:pPr>
            <a:endParaRPr lang="en-US" dirty="0" smtClean="0"/>
          </a:p>
        </p:txBody>
      </p:sp>
      <p:sp>
        <p:nvSpPr>
          <p:cNvPr id="46085" name="TextBox 7"/>
          <p:cNvSpPr txBox="1">
            <a:spLocks noChangeArrowheads="1"/>
          </p:cNvSpPr>
          <p:nvPr/>
        </p:nvSpPr>
        <p:spPr bwMode="auto">
          <a:xfrm>
            <a:off x="533400" y="5105400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4800600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 Narrow" pitchFamily="34" charset="0"/>
              </a:rPr>
              <a:t>These materials are for nonprofit educational purposes only.  Any other use may constitute copyright infringement.</a:t>
            </a:r>
            <a:endParaRPr lang="en-US" sz="2400" dirty="0">
              <a:latin typeface="Arial Narrow" pitchFamily="34" charset="0"/>
            </a:endParaRPr>
          </a:p>
        </p:txBody>
      </p:sp>
      <p:pic>
        <p:nvPicPr>
          <p:cNvPr id="7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952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Select the CCGPS ELA/Math Tab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60742"/>
            <a:ext cx="8458201" cy="5500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own Arrow 4"/>
          <p:cNvSpPr/>
          <p:nvPr/>
        </p:nvSpPr>
        <p:spPr>
          <a:xfrm rot="13717399">
            <a:off x="1026108" y="1662399"/>
            <a:ext cx="285878" cy="245785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333500" y="1676400"/>
            <a:ext cx="10287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77000" y="4747491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Direct Link to Page</a:t>
            </a:r>
            <a:endParaRPr lang="en-US" sz="1400" dirty="0"/>
          </a:p>
        </p:txBody>
      </p:sp>
      <p:sp>
        <p:nvSpPr>
          <p:cNvPr id="4" name="5-Point Star 3">
            <a:hlinkClick r:id="rId3"/>
          </p:cNvPr>
          <p:cNvSpPr/>
          <p:nvPr/>
        </p:nvSpPr>
        <p:spPr>
          <a:xfrm>
            <a:off x="6855390" y="4137891"/>
            <a:ext cx="533400" cy="609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7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Select the Mathematics option under Browse CCGPS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1371600"/>
            <a:ext cx="8534401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own Arrow 3"/>
          <p:cNvSpPr/>
          <p:nvPr/>
        </p:nvSpPr>
        <p:spPr>
          <a:xfrm rot="10800000">
            <a:off x="1028700" y="4267200"/>
            <a:ext cx="228600" cy="1676400"/>
          </a:xfrm>
          <a:prstGeom prst="downArrow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85800" y="3962400"/>
            <a:ext cx="914400" cy="2000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>
            <a:hlinkClick r:id="rId3"/>
          </p:cNvPr>
          <p:cNvSpPr/>
          <p:nvPr/>
        </p:nvSpPr>
        <p:spPr>
          <a:xfrm>
            <a:off x="685800" y="5943600"/>
            <a:ext cx="457200" cy="457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54100" y="6246911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Direct Link to Page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9496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Select the 9-12 </a:t>
            </a:r>
            <a:br>
              <a:rPr lang="en-US" sz="3600" dirty="0" smtClean="0"/>
            </a:br>
            <a:r>
              <a:rPr lang="en-US" sz="3600" dirty="0" smtClean="0"/>
              <a:t>option in the Mathematics section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1371600"/>
            <a:ext cx="8610601" cy="533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609600" y="4239491"/>
            <a:ext cx="685800" cy="152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 rot="10800000">
            <a:off x="800100" y="4495800"/>
            <a:ext cx="228600" cy="1676400"/>
          </a:xfrm>
          <a:prstGeom prst="downArrow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5-Point Star 4">
            <a:hlinkClick r:id="rId3"/>
          </p:cNvPr>
          <p:cNvSpPr/>
          <p:nvPr/>
        </p:nvSpPr>
        <p:spPr>
          <a:xfrm>
            <a:off x="516082" y="6192981"/>
            <a:ext cx="457200" cy="457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28701" y="6305459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Direct Link to Page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3614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Mathematics 9-12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5"/>
          <a:stretch/>
        </p:blipFill>
        <p:spPr>
          <a:xfrm>
            <a:off x="302491" y="847222"/>
            <a:ext cx="8610600" cy="54979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4891" y="210128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Expand the Coordinate Algebra Course</a:t>
            </a:r>
            <a:endParaRPr lang="en-US" sz="3600" dirty="0"/>
          </a:p>
        </p:txBody>
      </p:sp>
      <p:sp>
        <p:nvSpPr>
          <p:cNvPr id="7" name="Right Arrow 6"/>
          <p:cNvSpPr/>
          <p:nvPr/>
        </p:nvSpPr>
        <p:spPr>
          <a:xfrm rot="19643697">
            <a:off x="2611925" y="4253721"/>
            <a:ext cx="2962288" cy="228600"/>
          </a:xfrm>
          <a:prstGeom prst="rightArrow">
            <a:avLst>
              <a:gd name="adj1" fmla="val 8208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257800" y="3139933"/>
            <a:ext cx="1219200" cy="4562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5-Point Star 8">
            <a:hlinkClick r:id="rId3"/>
          </p:cNvPr>
          <p:cNvSpPr/>
          <p:nvPr/>
        </p:nvSpPr>
        <p:spPr>
          <a:xfrm>
            <a:off x="1447800" y="4800600"/>
            <a:ext cx="535709" cy="685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19200" y="5638799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Direct Link to Page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3457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~098012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9.13.11 Mathematics Curriculum Supervisors Update Webinar</Template>
  <TotalTime>9404</TotalTime>
  <Words>2070</Words>
  <Application>Microsoft Office PowerPoint</Application>
  <PresentationFormat>On-screen Show (4:3)</PresentationFormat>
  <Paragraphs>366</Paragraphs>
  <Slides>54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54</vt:i4>
      </vt:variant>
    </vt:vector>
  </HeadingPairs>
  <TitlesOfParts>
    <vt:vector size="56" baseType="lpstr">
      <vt:lpstr>~0980123</vt:lpstr>
      <vt:lpstr>Office Theme</vt:lpstr>
      <vt:lpstr>CCGPS Mathematics Coordinate Algebra Update Webinar Unit 4: Describing Data September 27, 2013</vt:lpstr>
      <vt:lpstr>What are update webinars?</vt:lpstr>
      <vt:lpstr>2013 CA Resource Revision Team</vt:lpstr>
      <vt:lpstr>Coordinate Algebra/Acc CA  Comprehensive Course Overview</vt:lpstr>
      <vt:lpstr>Begin at www.georgiastandards.org</vt:lpstr>
      <vt:lpstr>Select the CCGPS ELA/Math Tab</vt:lpstr>
      <vt:lpstr>Select the Mathematics option under Browse CCGPS</vt:lpstr>
      <vt:lpstr>Select the 9-12  option in the Mathematics section</vt:lpstr>
      <vt:lpstr>PowerPoint Presentation</vt:lpstr>
      <vt:lpstr>Select the Comprehensive Course Overview</vt:lpstr>
      <vt:lpstr>PowerPoint Presentation</vt:lpstr>
      <vt:lpstr>Table of Contents</vt:lpstr>
      <vt:lpstr>Sections of Interest</vt:lpstr>
      <vt:lpstr>Formative Assessment Lessons (FALs)</vt:lpstr>
      <vt:lpstr>CCGPS Math Wiki Space</vt:lpstr>
      <vt:lpstr>Coordinate Algebra EOCT </vt:lpstr>
      <vt:lpstr>Unit 4 EOCT Released Item</vt:lpstr>
      <vt:lpstr>Unit 4 EOCT Released Item</vt:lpstr>
      <vt:lpstr>Data on Item #20</vt:lpstr>
      <vt:lpstr>Relate back to EOCT Study Guide</vt:lpstr>
      <vt:lpstr>EOCT Study Guide pg 156</vt:lpstr>
      <vt:lpstr>Unit 4 Frameworks </vt:lpstr>
      <vt:lpstr>Purpose of Tasks</vt:lpstr>
      <vt:lpstr>Goals of Unit Revisions</vt:lpstr>
      <vt:lpstr>Updates to Unit Frameworks</vt:lpstr>
      <vt:lpstr>Updates to Unit Frameworks</vt:lpstr>
      <vt:lpstr>Unit 4</vt:lpstr>
      <vt:lpstr>Represent &amp; Interpret Data</vt:lpstr>
      <vt:lpstr>The Basketball Star Task</vt:lpstr>
      <vt:lpstr>BMI Calculations (CTE) Career and Technical Education Task</vt:lpstr>
      <vt:lpstr>BMI Calculations (CTE)</vt:lpstr>
      <vt:lpstr>Public Opinion and Leisure Time Task</vt:lpstr>
      <vt:lpstr>Relationships Between Data &amp; Finding Linear Models</vt:lpstr>
      <vt:lpstr>MARS FAL</vt:lpstr>
      <vt:lpstr>MARS FAL: Devising a Measure for Correlation</vt:lpstr>
      <vt:lpstr>MARS FAL: Devising a Measure for Correlation- Activity-Analyze Work Samples</vt:lpstr>
      <vt:lpstr>MARS FAL: Devising a Measure for Correlation-Misconceptions</vt:lpstr>
      <vt:lpstr>Research Design- Culminating Task Rubric Added</vt:lpstr>
      <vt:lpstr>Unit 4 Challenges</vt:lpstr>
      <vt:lpstr>Unit 4 Challenges</vt:lpstr>
      <vt:lpstr>Unit 4 Challenges</vt:lpstr>
      <vt:lpstr>Unit 4 Challenges</vt:lpstr>
      <vt:lpstr>Unit 4 Challenges</vt:lpstr>
      <vt:lpstr>Unit 4 Challenges</vt:lpstr>
      <vt:lpstr>Unit 4 Challenges</vt:lpstr>
      <vt:lpstr>Unit 4 Challenges</vt:lpstr>
      <vt:lpstr>Resources</vt:lpstr>
      <vt:lpstr>Resource List</vt:lpstr>
      <vt:lpstr>Resources</vt:lpstr>
      <vt:lpstr>Resources</vt:lpstr>
      <vt:lpstr>Resources</vt:lpstr>
      <vt:lpstr>Resources</vt:lpstr>
      <vt:lpstr>Feedback</vt:lpstr>
      <vt:lpstr>Thank You!  Please visit http://ccgpsmathematics9-10.wikispaces.com/  to share your feedback, ask questions, and share your ideas and resources! Please visit https://www.georgiastandards.org/Common-Core/Pages/Math.aspx to join the 9-12 Mathematics email listserve. Follow on Twitter! Follow @GaDOEMath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</dc:title>
  <dc:creator>Brooke Kline</dc:creator>
  <cp:lastModifiedBy>GaDOE</cp:lastModifiedBy>
  <cp:revision>886</cp:revision>
  <dcterms:created xsi:type="dcterms:W3CDTF">2012-04-02T19:02:51Z</dcterms:created>
  <dcterms:modified xsi:type="dcterms:W3CDTF">2013-09-23T16:47:21Z</dcterms:modified>
</cp:coreProperties>
</file>